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1" i="0" u="none" strike="noStrike">
                <a:solidFill>
                  <a:srgbClr val="1B365D"/>
                </a:solidFill>
                <a:latin typeface="Calibri"/>
              </a:defRPr>
            </a:pPr>
            <a:r>
              <a:rPr sz="1200" b="1" i="0" u="none" strike="noStrike">
                <a:solidFill>
                  <a:srgbClr val="1B365D"/>
                </a:solidFill>
                <a:latin typeface="Calibri"/>
              </a:rPr>
              <a:t>User ratings, 1–7 (higher is better)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Regular AI chat</c:v>
                </c:pt>
              </c:strCache>
            </c:strRef>
          </c:tx>
          <c:spPr>
            <a:solidFill>
              <a:srgbClr val="A9B1B7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222222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Organization</c:v>
                  </c:pt>
                  <c:pt idx="1">
                    <c:v>Clear reasons</c:v>
                  </c:pt>
                  <c:pt idx="2">
                    <c:v>Control</c:v>
                  </c:pt>
                  <c:pt idx="3">
                    <c:v>Confidence</c:v>
                  </c:pt>
                  <c:pt idx="4">
                    <c:v>Overall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4.44</c:v>
                </c:pt>
                <c:pt idx="1">
                  <c:v>4.31</c:v>
                </c:pt>
                <c:pt idx="2">
                  <c:v>4.34</c:v>
                </c:pt>
                <c:pt idx="3">
                  <c:v>3.94</c:v>
                </c:pt>
                <c:pt idx="4">
                  <c:v>4.31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HypoTree</c:v>
                </c:pt>
              </c:strCache>
            </c:strRef>
          </c:tx>
          <c:spPr>
            <a:solidFill>
              <a:srgbClr val="2E6DB4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222222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Organization</c:v>
                  </c:pt>
                  <c:pt idx="1">
                    <c:v>Clear reasons</c:v>
                  </c:pt>
                  <c:pt idx="2">
                    <c:v>Control</c:v>
                  </c:pt>
                  <c:pt idx="3">
                    <c:v>Confidence</c:v>
                  </c:pt>
                  <c:pt idx="4">
                    <c:v>Overall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6.25</c:v>
                </c:pt>
                <c:pt idx="1">
                  <c:v>6.14</c:v>
                </c:pt>
                <c:pt idx="2">
                  <c:v>6.22</c:v>
                </c:pt>
                <c:pt idx="3">
                  <c:v>6.25</c:v>
                </c:pt>
                <c:pt idx="4">
                  <c:v>6.19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900" u="none">
                  <a:solidFill>
                    <a:srgbClr val="222222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22222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7.5"/>
          <c:min val="0"/>
        </c:scaling>
        <c:delete val="0"/>
        <c:axPos val="l"/>
        <c:majorGridlines>
          <c:spPr>
            <a:ln w="6350" cap="flat">
              <a:solidFill>
                <a:srgbClr val="E3E3E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95959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  <c:majorUnit val="1"/>
      </c:valAx>
      <c:spPr>
        <a:solidFill>
          <a:srgbClr val="FFFFFF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222222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1" i="0" u="none" strike="noStrike">
                <a:solidFill>
                  <a:srgbClr val="1B365D"/>
                </a:solidFill>
                <a:latin typeface="Calibri"/>
              </a:defRPr>
            </a:pPr>
            <a:r>
              <a:rPr sz="1200" b="1" i="0" u="none" strike="noStrike">
                <a:solidFill>
                  <a:srgbClr val="1B365D"/>
                </a:solidFill>
                <a:latin typeface="Calibri"/>
              </a:rPr>
              <a:t>How demanding it felt, 1–7 (lower is better)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Regular AI chat</c:v>
                </c:pt>
              </c:strCache>
            </c:strRef>
          </c:tx>
          <c:spPr>
            <a:solidFill>
              <a:srgbClr val="A9B1B7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222222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Mental effort</c:v>
                  </c:pt>
                  <c:pt idx="1">
                    <c:v>Time pressure</c:v>
                  </c:pt>
                  <c:pt idx="2">
                    <c:v>Effort</c:v>
                  </c:pt>
                  <c:pt idx="3">
                    <c:v>Frustration</c:v>
                  </c:pt>
                  <c:pt idx="4">
                    <c:v>Overall workload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4.06</c:v>
                </c:pt>
                <c:pt idx="1">
                  <c:v>3.44</c:v>
                </c:pt>
                <c:pt idx="2">
                  <c:v>3.5</c:v>
                </c:pt>
                <c:pt idx="3">
                  <c:v>3.38</c:v>
                </c:pt>
                <c:pt idx="4">
                  <c:v>3.64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HypoTree</c:v>
                </c:pt>
              </c:strCache>
            </c:strRef>
          </c:tx>
          <c:spPr>
            <a:solidFill>
              <a:srgbClr val="2E6DB4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222222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Mental effort</c:v>
                  </c:pt>
                  <c:pt idx="1">
                    <c:v>Time pressure</c:v>
                  </c:pt>
                  <c:pt idx="2">
                    <c:v>Effort</c:v>
                  </c:pt>
                  <c:pt idx="3">
                    <c:v>Frustration</c:v>
                  </c:pt>
                  <c:pt idx="4">
                    <c:v>Overall workload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2.44</c:v>
                </c:pt>
                <c:pt idx="1">
                  <c:v>2.38</c:v>
                </c:pt>
                <c:pt idx="2">
                  <c:v>2.69</c:v>
                </c:pt>
                <c:pt idx="3">
                  <c:v>1.94</c:v>
                </c:pt>
                <c:pt idx="4">
                  <c:v>2.29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900" u="none">
                  <a:solidFill>
                    <a:srgbClr val="222222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22222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7.5"/>
          <c:min val="0"/>
        </c:scaling>
        <c:delete val="0"/>
        <c:axPos val="l"/>
        <c:majorGridlines>
          <c:spPr>
            <a:ln w="6350" cap="flat">
              <a:solidFill>
                <a:srgbClr val="E3E3E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95959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  <c:majorUnit val="1"/>
      </c:valAx>
      <c:spPr>
        <a:solidFill>
          <a:srgbClr val="FFFFFF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222222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1" i="0" u="none" strike="noStrike">
                <a:solidFill>
                  <a:srgbClr val="1B365D"/>
                </a:solidFill>
                <a:latin typeface="Calibri"/>
              </a:defRPr>
            </a:pPr>
            <a:r>
              <a:rPr sz="1200" b="1" i="0" u="none" strike="noStrike">
                <a:solidFill>
                  <a:srgbClr val="1B365D"/>
                </a:solidFill>
                <a:latin typeface="Calibri"/>
              </a:rPr>
              <a:t>Expert scores of Study 1 plans (1–7)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Regular AI chat</c:v>
                </c:pt>
              </c:strCache>
            </c:strRef>
          </c:tx>
          <c:spPr>
            <a:solidFill>
              <a:srgbClr val="A9B1B7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222222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Clear</c:v>
                  </c:pt>
                  <c:pt idx="1">
                    <c:v>Well organized</c:v>
                  </c:pt>
                  <c:pt idx="2">
                    <c:v>Reasons traceable</c:v>
                  </c:pt>
                  <c:pt idx="3">
                    <c:v>Testable</c:v>
                  </c:pt>
                  <c:pt idx="4">
                    <c:v>Scientifically sound</c:v>
                  </c:pt>
                  <c:pt idx="5">
                    <c:v>Doable</c:v>
                  </c:pt>
                  <c:pt idx="6">
                    <c:v>Overall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5.67</c:v>
                </c:pt>
                <c:pt idx="2">
                  <c:v>4.67</c:v>
                </c:pt>
                <c:pt idx="3">
                  <c:v>6</c:v>
                </c:pt>
                <c:pt idx="4">
                  <c:v>5</c:v>
                </c:pt>
                <c:pt idx="5">
                  <c:v>5</c:v>
                </c:pt>
                <c:pt idx="6">
                  <c:v>5.31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HypoTree</c:v>
                </c:pt>
              </c:strCache>
            </c:strRef>
          </c:tx>
          <c:spPr>
            <a:solidFill>
              <a:srgbClr val="2E6DB4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222222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Clear</c:v>
                  </c:pt>
                  <c:pt idx="1">
                    <c:v>Well organized</c:v>
                  </c:pt>
                  <c:pt idx="2">
                    <c:v>Reasons traceable</c:v>
                  </c:pt>
                  <c:pt idx="3">
                    <c:v>Testable</c:v>
                  </c:pt>
                  <c:pt idx="4">
                    <c:v>Scientifically sound</c:v>
                  </c:pt>
                  <c:pt idx="5">
                    <c:v>Doable</c:v>
                  </c:pt>
                  <c:pt idx="6">
                    <c:v>Overall</c:v>
                  </c:pt>
                </c:lvl>
              </c:multiLvlStrCache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6.67</c:v>
                </c:pt>
                <c:pt idx="1">
                  <c:v>6.33</c:v>
                </c:pt>
                <c:pt idx="2">
                  <c:v>7</c:v>
                </c:pt>
                <c:pt idx="3">
                  <c:v>7</c:v>
                </c:pt>
                <c:pt idx="4">
                  <c:v>5.33</c:v>
                </c:pt>
                <c:pt idx="5">
                  <c:v>5</c:v>
                </c:pt>
                <c:pt idx="6">
                  <c:v>6.28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900" u="none">
                  <a:solidFill>
                    <a:srgbClr val="222222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22222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7.5"/>
          <c:min val="0"/>
        </c:scaling>
        <c:delete val="0"/>
        <c:axPos val="l"/>
        <c:majorGridlines>
          <c:spPr>
            <a:ln w="6350" cap="flat">
              <a:solidFill>
                <a:srgbClr val="E3E3E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95959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  <c:majorUnit val="1"/>
      </c:valAx>
      <c:spPr>
        <a:solidFill>
          <a:srgbClr val="FFFFFF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222222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1" i="0" u="none" strike="noStrike">
                <a:solidFill>
                  <a:srgbClr val="1B365D"/>
                </a:solidFill>
                <a:latin typeface="Calibri"/>
              </a:defRPr>
            </a:pPr>
            <a:r>
              <a:rPr sz="1200" b="1" i="0" u="none" strike="noStrike">
                <a:solidFill>
                  <a:srgbClr val="1B365D"/>
                </a:solidFill>
                <a:latin typeface="Calibri"/>
              </a:rPr>
              <a:t>Study 2 user ratings, 10 people (1–7)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Regular AI chat</c:v>
                </c:pt>
              </c:strCache>
            </c:strRef>
          </c:tx>
          <c:spPr>
            <a:solidFill>
              <a:srgbClr val="A9B1B7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222222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Help with results &amp; next step</c:v>
                  </c:pt>
                  <c:pt idx="1">
                    <c:v>Confidence</c:v>
                  </c:pt>
                  <c:pt idx="2">
                    <c:v>Fits their work</c:v>
                  </c:pt>
                  <c:pt idx="3">
                    <c:v>Control</c:v>
                  </c:pt>
                  <c:pt idx="4">
                    <c:v>Overall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2.36</c:v>
                </c:pt>
                <c:pt idx="1">
                  <c:v>2.75</c:v>
                </c:pt>
                <c:pt idx="2">
                  <c:v>2.25</c:v>
                </c:pt>
                <c:pt idx="3">
                  <c:v>2</c:v>
                </c:pt>
                <c:pt idx="4">
                  <c:v>2.31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HypoTree</c:v>
                </c:pt>
              </c:strCache>
            </c:strRef>
          </c:tx>
          <c:spPr>
            <a:solidFill>
              <a:srgbClr val="2E6DB4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222222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Help with results &amp; next step</c:v>
                  </c:pt>
                  <c:pt idx="1">
                    <c:v>Confidence</c:v>
                  </c:pt>
                  <c:pt idx="2">
                    <c:v>Fits their work</c:v>
                  </c:pt>
                  <c:pt idx="3">
                    <c:v>Control</c:v>
                  </c:pt>
                  <c:pt idx="4">
                    <c:v>Overall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6.45</c:v>
                </c:pt>
                <c:pt idx="1">
                  <c:v>6.5</c:v>
                </c:pt>
                <c:pt idx="2">
                  <c:v>6.38</c:v>
                </c:pt>
                <c:pt idx="3">
                  <c:v>6.75</c:v>
                </c:pt>
                <c:pt idx="4">
                  <c:v>6.5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900" u="none">
                  <a:solidFill>
                    <a:srgbClr val="222222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22222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7.5"/>
          <c:min val="0"/>
        </c:scaling>
        <c:delete val="0"/>
        <c:axPos val="l"/>
        <c:majorGridlines>
          <c:spPr>
            <a:ln w="6350" cap="flat">
              <a:solidFill>
                <a:srgbClr val="E3E3E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95959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  <c:majorUnit val="1"/>
      </c:valAx>
      <c:spPr>
        <a:solidFill>
          <a:srgbClr val="FFFFFF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222222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slide. Edit name, lab, and date here. Background image is a faded screenshot of the HypoTree tree 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phases of the internship project. Weeks refer to the weekly lab meeting cadence in the source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Framing from the Week 1 proposal: validation = planning, execution, interpretation, replanning. SDL = self-driving lab.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Systems reviewed in Weeks 1 and 8. Benchmarks reviewed in Week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RQ1 and RQ2 as phrased in the paper draft (Week 5 slides).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Participants: PhD students, postdocs, research scientists (cell biology, bioengineering, biochemistry, materials science). 45–60 minute sessions.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DG1–DG3 as defined in the Week 9 slides; theoretical grounding from the design-goals slide (external cognition, provenance, bounded rationality).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Screenshot from the deployed system (Week 7+). Numbered circles on the screenshot match the callouts on the right.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Agent prompts for decomposition are grounded in the Hierarchy-of-Hypotheses (HoH) literature (Week 10 slides).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from the project's own figures (Drug D / Protein P). Blue = sub-hypothesis, orange = experiment, dashed = AI candidate.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Baseline described in Week 9 slides. Screenshots: baseline (left) and HypoTree (right).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Co-design (intermediate) sessions in Weeks 10–11 with 6 researchers; feedback themes summarized from those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Phase I = planning (DG1, DG2); Phase II = result interpretation and replanning (DG3). Order counterbalanced.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Means from the Week 08/26 table. Overall effect size Cohen's dz = 1.84. Paired t-tests: DG1 t = 6.63, DG2 t = 6.40, steerability t = 5.24, confidence t = 6.20, overall t = 7.37, workload t = −7.79; all p &lt; .001.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Left: Table 4 medians (16 paired artifacts, 3 judges, Holm-adjusted; traceability and testability p &lt; .001, feasibility n.s. p = .052). Right: Phase II means from the Week 08/26 table; Wilcoxon p = .010 Holm-adjusted, rank-biserial r = 1.00 on all constructs.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Discussion themes from the Week 08/26 slides. Next steps reflect the proposal (SDL integration) and paper plan.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chart" Target="/ppt/charts/chart2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chart" Target="/ppt/charts/chart4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Human-Computer Interaction Lab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057400"/>
            <a:ext cx="6583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Scientists and AI Working Together to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69748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a Hypothesis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65760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HypoTree</a:t>
            </a:r>
            <a:pPr indent="0" marL="0"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Internship Project S26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6634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2026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52578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Wonjin Kim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Roadmap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2743200" cy="0"/>
          </a:xfrm>
          <a:prstGeom prst="line">
            <a:avLst/>
          </a:prstGeom>
          <a:noFill/>
          <a:ln w="15875">
            <a:solidFill>
              <a:srgbClr val="3A7BD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969264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project went: learn the problem, build a tool, test it with scientists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274320"/>
            <a:ext cx="3593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Human-Computer Interaction Lab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6382512"/>
            <a:ext cx="292608" cy="292608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01168" y="6382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1493215" y="1874520"/>
            <a:ext cx="9202522" cy="0"/>
          </a:xfrm>
          <a:prstGeom prst="line">
            <a:avLst/>
          </a:prstGeom>
          <a:noFill/>
          <a:ln w="19050">
            <a:solidFill>
              <a:srgbClr val="3A7BD5"/>
            </a:solidFill>
            <a:prstDash val="dash"/>
          </a:ln>
        </p:spPr>
      </p:sp>
      <p:sp>
        <p:nvSpPr>
          <p:cNvPr id="10" name="Shape 7"/>
          <p:cNvSpPr/>
          <p:nvPr/>
        </p:nvSpPr>
        <p:spPr>
          <a:xfrm>
            <a:off x="1273759" y="1655064"/>
            <a:ext cx="438912" cy="438912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273759" y="16550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57200" y="2148840"/>
            <a:ext cx="2072030" cy="1600200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8895" y="2331720"/>
            <a:ext cx="548640" cy="54864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48640" y="2971800"/>
            <a:ext cx="188915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the Problem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548640" y="3429000"/>
            <a:ext cx="18891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Weeks 1–4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457200" y="3931920"/>
            <a:ext cx="2072030" cy="16002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566928" y="3986784"/>
            <a:ext cx="1852574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past work on how scientists test ideas and on robot labs; wrote two research questions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3574390" y="1655064"/>
            <a:ext cx="438912" cy="438912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3574390" y="16550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0" name="Shape 16"/>
          <p:cNvSpPr/>
          <p:nvPr/>
        </p:nvSpPr>
        <p:spPr>
          <a:xfrm>
            <a:off x="2757830" y="2148840"/>
            <a:ext cx="2072030" cy="1600200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526" y="2331720"/>
            <a:ext cx="548640" cy="548640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2849270" y="2971800"/>
            <a:ext cx="188915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Interview Scientists</a:t>
            </a:r>
            <a:endParaRPr lang="en-US" sz="1400" dirty="0"/>
          </a:p>
        </p:txBody>
      </p:sp>
      <p:sp>
        <p:nvSpPr>
          <p:cNvPr id="23" name="Text 18"/>
          <p:cNvSpPr txBox="1"/>
          <p:nvPr/>
        </p:nvSpPr>
        <p:spPr>
          <a:xfrm>
            <a:off x="2849270" y="3429000"/>
            <a:ext cx="18891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Weeks 5–7</a:t>
            </a:r>
            <a:endParaRPr lang="en-US" sz="1100" dirty="0"/>
          </a:p>
        </p:txBody>
      </p:sp>
      <p:sp>
        <p:nvSpPr>
          <p:cNvPr id="24" name="Shape 19"/>
          <p:cNvSpPr/>
          <p:nvPr/>
        </p:nvSpPr>
        <p:spPr>
          <a:xfrm>
            <a:off x="2757830" y="3931920"/>
            <a:ext cx="2072030" cy="16002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5" name="Text 20"/>
          <p:cNvSpPr txBox="1"/>
          <p:nvPr/>
        </p:nvSpPr>
        <p:spPr>
          <a:xfrm>
            <a:off x="2867558" y="3986784"/>
            <a:ext cx="1852574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Talked with 10 researchers about where their process breaks down; set three design goals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5875020" y="1655064"/>
            <a:ext cx="438912" cy="438912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27" name="Text 22"/>
          <p:cNvSpPr txBox="1"/>
          <p:nvPr/>
        </p:nvSpPr>
        <p:spPr>
          <a:xfrm>
            <a:off x="5875020" y="16550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8" name="Shape 23"/>
          <p:cNvSpPr/>
          <p:nvPr/>
        </p:nvSpPr>
        <p:spPr>
          <a:xfrm>
            <a:off x="5058461" y="2148840"/>
            <a:ext cx="2072030" cy="1600200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pic>
        <p:nvPicPr>
          <p:cNvPr id="2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56" y="2331720"/>
            <a:ext cx="548640" cy="54864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5149901" y="2971800"/>
            <a:ext cx="188915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the Tool</a:t>
            </a:r>
            <a:endParaRPr lang="en-US" sz="1400" dirty="0"/>
          </a:p>
        </p:txBody>
      </p:sp>
      <p:sp>
        <p:nvSpPr>
          <p:cNvPr id="31" name="Text 25"/>
          <p:cNvSpPr txBox="1"/>
          <p:nvPr/>
        </p:nvSpPr>
        <p:spPr>
          <a:xfrm>
            <a:off x="5149901" y="3429000"/>
            <a:ext cx="18891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Weeks 7–11</a:t>
            </a:r>
            <a:endParaRPr lang="en-US" sz="1100" dirty="0"/>
          </a:p>
        </p:txBody>
      </p:sp>
      <p:sp>
        <p:nvSpPr>
          <p:cNvPr id="32" name="Shape 26"/>
          <p:cNvSpPr/>
          <p:nvPr/>
        </p:nvSpPr>
        <p:spPr>
          <a:xfrm>
            <a:off x="5058461" y="3931920"/>
            <a:ext cx="2072030" cy="16002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33" name="Text 27"/>
          <p:cNvSpPr txBox="1"/>
          <p:nvPr/>
        </p:nvSpPr>
        <p:spPr>
          <a:xfrm>
            <a:off x="5168189" y="3986784"/>
            <a:ext cx="1852574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HypoTree and improved it with feedback from 6 researchers</a:t>
            </a:r>
            <a:endParaRPr lang="en-US" sz="1200" dirty="0"/>
          </a:p>
        </p:txBody>
      </p:sp>
      <p:sp>
        <p:nvSpPr>
          <p:cNvPr id="34" name="Shape 28"/>
          <p:cNvSpPr/>
          <p:nvPr/>
        </p:nvSpPr>
        <p:spPr>
          <a:xfrm>
            <a:off x="8175650" y="1655064"/>
            <a:ext cx="438912" cy="438912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35" name="Text 29"/>
          <p:cNvSpPr txBox="1"/>
          <p:nvPr/>
        </p:nvSpPr>
        <p:spPr>
          <a:xfrm>
            <a:off x="8175650" y="16550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36" name="Shape 30"/>
          <p:cNvSpPr/>
          <p:nvPr/>
        </p:nvSpPr>
        <p:spPr>
          <a:xfrm>
            <a:off x="7359091" y="2148840"/>
            <a:ext cx="2072030" cy="1600200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pic>
        <p:nvPicPr>
          <p:cNvPr id="3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0786" y="2331720"/>
            <a:ext cx="548640" cy="548640"/>
          </a:xfrm>
          <a:prstGeom prst="rect">
            <a:avLst/>
          </a:prstGeom>
        </p:spPr>
      </p:pic>
      <p:sp>
        <p:nvSpPr>
          <p:cNvPr id="38" name="Text 31"/>
          <p:cNvSpPr txBox="1"/>
          <p:nvPr/>
        </p:nvSpPr>
        <p:spPr>
          <a:xfrm>
            <a:off x="7450531" y="2971800"/>
            <a:ext cx="188915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the Test</a:t>
            </a:r>
            <a:endParaRPr lang="en-US" sz="1400" dirty="0"/>
          </a:p>
        </p:txBody>
      </p:sp>
      <p:sp>
        <p:nvSpPr>
          <p:cNvPr id="39" name="Text 32"/>
          <p:cNvSpPr txBox="1"/>
          <p:nvPr/>
        </p:nvSpPr>
        <p:spPr>
          <a:xfrm>
            <a:off x="7450531" y="3429000"/>
            <a:ext cx="18891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June–July</a:t>
            </a:r>
            <a:endParaRPr lang="en-US" sz="1100" dirty="0"/>
          </a:p>
        </p:txBody>
      </p:sp>
      <p:sp>
        <p:nvSpPr>
          <p:cNvPr id="40" name="Shape 33"/>
          <p:cNvSpPr/>
          <p:nvPr/>
        </p:nvSpPr>
        <p:spPr>
          <a:xfrm>
            <a:off x="7359091" y="3931920"/>
            <a:ext cx="2072030" cy="16002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41" name="Text 34"/>
          <p:cNvSpPr txBox="1"/>
          <p:nvPr/>
        </p:nvSpPr>
        <p:spPr>
          <a:xfrm>
            <a:off x="7468819" y="3986784"/>
            <a:ext cx="1852574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a chat tool to compare against, wrote scoring guides, ran trial sessions</a:t>
            </a:r>
            <a:endParaRPr lang="en-US" sz="1200" dirty="0"/>
          </a:p>
        </p:txBody>
      </p:sp>
      <p:sp>
        <p:nvSpPr>
          <p:cNvPr id="42" name="Shape 35"/>
          <p:cNvSpPr/>
          <p:nvPr/>
        </p:nvSpPr>
        <p:spPr>
          <a:xfrm>
            <a:off x="10476281" y="1655064"/>
            <a:ext cx="438912" cy="438912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43" name="Text 36"/>
          <p:cNvSpPr txBox="1"/>
          <p:nvPr/>
        </p:nvSpPr>
        <p:spPr>
          <a:xfrm>
            <a:off x="10476281" y="16550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44" name="Shape 37"/>
          <p:cNvSpPr/>
          <p:nvPr/>
        </p:nvSpPr>
        <p:spPr>
          <a:xfrm>
            <a:off x="9659722" y="2148840"/>
            <a:ext cx="2072030" cy="1600200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pic>
        <p:nvPicPr>
          <p:cNvPr id="4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1417" y="2331720"/>
            <a:ext cx="548640" cy="548640"/>
          </a:xfrm>
          <a:prstGeom prst="rect">
            <a:avLst/>
          </a:prstGeom>
        </p:spPr>
      </p:pic>
      <p:sp>
        <p:nvSpPr>
          <p:cNvPr id="46" name="Text 38"/>
          <p:cNvSpPr txBox="1"/>
          <p:nvPr/>
        </p:nvSpPr>
        <p:spPr>
          <a:xfrm>
            <a:off x="9751162" y="2971800"/>
            <a:ext cx="188915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with Users</a:t>
            </a:r>
            <a:endParaRPr lang="en-US" sz="1400" dirty="0"/>
          </a:p>
        </p:txBody>
      </p:sp>
      <p:sp>
        <p:nvSpPr>
          <p:cNvPr id="47" name="Text 39"/>
          <p:cNvSpPr txBox="1"/>
          <p:nvPr/>
        </p:nvSpPr>
        <p:spPr>
          <a:xfrm>
            <a:off x="9751162" y="3429000"/>
            <a:ext cx="18891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</a:t>
            </a:r>
            <a:endParaRPr lang="en-US" sz="1100" dirty="0"/>
          </a:p>
        </p:txBody>
      </p:sp>
      <p:sp>
        <p:nvSpPr>
          <p:cNvPr id="48" name="Shape 40"/>
          <p:cNvSpPr/>
          <p:nvPr/>
        </p:nvSpPr>
        <p:spPr>
          <a:xfrm>
            <a:off x="9659722" y="3931920"/>
            <a:ext cx="2072030" cy="16002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49" name="Text 41"/>
          <p:cNvSpPr txBox="1"/>
          <p:nvPr/>
        </p:nvSpPr>
        <p:spPr>
          <a:xfrm>
            <a:off x="9769450" y="3986784"/>
            <a:ext cx="1852574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1: planning (16 people). Study 2: reading results (10 people)</a:t>
            </a:r>
            <a:endParaRPr lang="en-US" sz="1200" dirty="0"/>
          </a:p>
        </p:txBody>
      </p:sp>
      <p:sp>
        <p:nvSpPr>
          <p:cNvPr id="50" name="Shape 42"/>
          <p:cNvSpPr/>
          <p:nvPr/>
        </p:nvSpPr>
        <p:spPr>
          <a:xfrm>
            <a:off x="457200" y="5715000"/>
            <a:ext cx="11274552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1B365D"/>
            </a:solidFill>
            <a:prstDash val="dash"/>
          </a:ln>
        </p:spPr>
      </p:sp>
      <p:sp>
        <p:nvSpPr>
          <p:cNvPr id="51" name="Text 43"/>
          <p:cNvSpPr txBox="1"/>
          <p:nvPr/>
        </p:nvSpPr>
        <p:spPr>
          <a:xfrm>
            <a:off x="594360" y="5760720"/>
            <a:ext cx="11000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Outcome: </a:t>
            </a:r>
            <a:pPr algn="ctr"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working tool, two user studies where scientists clearly preferred it over a regular AI chat, and a research paper draft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Background: Testing an Idea Takes Many Rounds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7680960" cy="0"/>
          </a:xfrm>
          <a:prstGeom prst="line">
            <a:avLst/>
          </a:prstGeom>
          <a:noFill/>
          <a:ln w="15875">
            <a:solidFill>
              <a:srgbClr val="3A7BD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969264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Scientists rarely prove an idea with one experiment. They run a chain of experiments and adjust as they go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274320"/>
            <a:ext cx="3593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Human-Computer Interaction Lab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6382512"/>
            <a:ext cx="292608" cy="292608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01168" y="6382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57200" y="1600200"/>
            <a:ext cx="1920240" cy="566928"/>
          </a:xfrm>
          <a:prstGeom prst="roundRect">
            <a:avLst>
              <a:gd name="adj" fmla="val 16129"/>
            </a:avLst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57200" y="1600200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 (hypothesis)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2450592" y="1737360"/>
            <a:ext cx="274320" cy="292608"/>
          </a:xfrm>
          <a:prstGeom prst="rightArrow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798064" y="1600200"/>
            <a:ext cx="1920240" cy="566928"/>
          </a:xfrm>
          <a:prstGeom prst="roundRect">
            <a:avLst>
              <a:gd name="adj" fmla="val 16129"/>
            </a:avLst>
          </a:prstGeom>
          <a:solidFill>
            <a:srgbClr val="F2F2F2"/>
          </a:solidFill>
          <a:ln w="12700">
            <a:solidFill>
              <a:srgbClr val="D0D0D0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2798064" y="1600200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experiment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4791456" y="1737360"/>
            <a:ext cx="274320" cy="292608"/>
          </a:xfrm>
          <a:prstGeom prst="rightArrow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138928" y="1600200"/>
            <a:ext cx="1920240" cy="566928"/>
          </a:xfrm>
          <a:prstGeom prst="roundRect">
            <a:avLst>
              <a:gd name="adj" fmla="val 16129"/>
            </a:avLst>
          </a:prstGeom>
          <a:solidFill>
            <a:srgbClr val="F2F2F2"/>
          </a:solidFill>
          <a:ln w="12700">
            <a:solidFill>
              <a:srgbClr val="D0D0D0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138928" y="1600200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experiment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132320" y="1737360"/>
            <a:ext cx="274320" cy="292608"/>
          </a:xfrm>
          <a:prstGeom prst="rightArrow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7479792" y="1600200"/>
            <a:ext cx="1920240" cy="566928"/>
          </a:xfrm>
          <a:prstGeom prst="roundRect">
            <a:avLst>
              <a:gd name="adj" fmla="val 16129"/>
            </a:avLst>
          </a:prstGeom>
          <a:solidFill>
            <a:srgbClr val="F2F2F2"/>
          </a:solidFill>
          <a:ln w="12700">
            <a:solidFill>
              <a:srgbClr val="D0D0D0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7479792" y="1600200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results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9473184" y="1737360"/>
            <a:ext cx="274320" cy="292608"/>
          </a:xfrm>
          <a:prstGeom prst="rightArrow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9820656" y="1600200"/>
            <a:ext cx="1920240" cy="566928"/>
          </a:xfrm>
          <a:prstGeom prst="roundRect">
            <a:avLst>
              <a:gd name="adj" fmla="val 16129"/>
            </a:avLst>
          </a:prstGeom>
          <a:solidFill>
            <a:srgbClr val="F2F2F2"/>
          </a:solidFill>
          <a:ln w="12700">
            <a:solidFill>
              <a:srgbClr val="D0D0D0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9820656" y="1600200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 the plan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10780776" y="2167128"/>
            <a:ext cx="0" cy="274320"/>
          </a:xfrm>
          <a:prstGeom prst="line">
            <a:avLst/>
          </a:prstGeom>
          <a:noFill/>
          <a:ln w="19050">
            <a:solidFill>
              <a:srgbClr val="3A7BD5"/>
            </a:solidFill>
            <a:prstDash val="dash"/>
          </a:ln>
        </p:spPr>
      </p:sp>
      <p:sp>
        <p:nvSpPr>
          <p:cNvPr id="24" name="Shape 21"/>
          <p:cNvSpPr/>
          <p:nvPr/>
        </p:nvSpPr>
        <p:spPr>
          <a:xfrm>
            <a:off x="1417320" y="2441448"/>
            <a:ext cx="9363456" cy="0"/>
          </a:xfrm>
          <a:prstGeom prst="line">
            <a:avLst/>
          </a:prstGeom>
          <a:noFill/>
          <a:ln w="19050">
            <a:solidFill>
              <a:srgbClr val="3A7BD5"/>
            </a:solidFill>
            <a:prstDash val="dash"/>
          </a:ln>
        </p:spPr>
      </p:sp>
      <p:sp>
        <p:nvSpPr>
          <p:cNvPr id="25" name="Shape 22"/>
          <p:cNvSpPr/>
          <p:nvPr/>
        </p:nvSpPr>
        <p:spPr>
          <a:xfrm flipV="1">
            <a:off x="1417320" y="2167128"/>
            <a:ext cx="0" cy="274320"/>
          </a:xfrm>
          <a:prstGeom prst="line">
            <a:avLst/>
          </a:prstGeom>
          <a:noFill/>
          <a:ln w="19050">
            <a:solidFill>
              <a:srgbClr val="3A7BD5"/>
            </a:solidFill>
            <a:prstDash val="dash"/>
            <a:tailEnd type="triangle"/>
          </a:ln>
        </p:spPr>
      </p:sp>
      <p:sp>
        <p:nvSpPr>
          <p:cNvPr id="26" name="Text 23"/>
          <p:cNvSpPr txBox="1"/>
          <p:nvPr/>
        </p:nvSpPr>
        <p:spPr>
          <a:xfrm>
            <a:off x="2926080" y="24688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learn early changes what you test next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457200" y="2880360"/>
            <a:ext cx="3611880" cy="18288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40080" y="3063240"/>
            <a:ext cx="548640" cy="54864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F3F6E"/>
            </a:solidFill>
            <a:prstDash val="solid"/>
          </a:ln>
        </p:spPr>
      </p:sp>
      <p:pic>
        <p:nvPicPr>
          <p:cNvPr id="2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754" y="3194914"/>
            <a:ext cx="285293" cy="285293"/>
          </a:xfrm>
          <a:prstGeom prst="rect">
            <a:avLst/>
          </a:prstGeom>
        </p:spPr>
      </p:pic>
      <p:sp>
        <p:nvSpPr>
          <p:cNvPr id="30" name="Text 26"/>
          <p:cNvSpPr txBox="1"/>
          <p:nvPr/>
        </p:nvSpPr>
        <p:spPr>
          <a:xfrm>
            <a:off x="1325880" y="3063240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idea, many experiments</a:t>
            </a:r>
            <a:endParaRPr lang="en-US" sz="1400" dirty="0"/>
          </a:p>
        </p:txBody>
      </p:sp>
      <p:sp>
        <p:nvSpPr>
          <p:cNvPr id="31" name="Text 27"/>
          <p:cNvSpPr txBox="1"/>
          <p:nvPr/>
        </p:nvSpPr>
        <p:spPr>
          <a:xfrm>
            <a:off x="640080" y="3749040"/>
            <a:ext cx="3246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big idea has several parts, and each part needs its own experiment. Each result decides what to test next.</a:t>
            </a:r>
            <a:endParaRPr lang="en-US" sz="1250" dirty="0"/>
          </a:p>
        </p:txBody>
      </p:sp>
      <p:sp>
        <p:nvSpPr>
          <p:cNvPr id="32" name="Shape 28"/>
          <p:cNvSpPr/>
          <p:nvPr/>
        </p:nvSpPr>
        <p:spPr>
          <a:xfrm>
            <a:off x="4288536" y="2880360"/>
            <a:ext cx="3611880" cy="18288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33" name="Shape 29"/>
          <p:cNvSpPr/>
          <p:nvPr/>
        </p:nvSpPr>
        <p:spPr>
          <a:xfrm>
            <a:off x="4471416" y="3063240"/>
            <a:ext cx="548640" cy="54864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F3F6E"/>
            </a:solidFill>
            <a:prstDash val="solid"/>
          </a:ln>
        </p:spPr>
      </p:sp>
      <p:pic>
        <p:nvPicPr>
          <p:cNvPr id="3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090" y="3194914"/>
            <a:ext cx="285293" cy="285293"/>
          </a:xfrm>
          <a:prstGeom prst="rect">
            <a:avLst/>
          </a:prstGeom>
        </p:spPr>
      </p:pic>
      <p:sp>
        <p:nvSpPr>
          <p:cNvPr id="35" name="Text 30"/>
          <p:cNvSpPr txBox="1"/>
          <p:nvPr/>
        </p:nvSpPr>
        <p:spPr>
          <a:xfrm>
            <a:off x="5157216" y="3063240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and robot labs</a:t>
            </a:r>
            <a:endParaRPr lang="en-US" sz="1400" dirty="0"/>
          </a:p>
        </p:txBody>
      </p:sp>
      <p:sp>
        <p:nvSpPr>
          <p:cNvPr id="36" name="Text 31"/>
          <p:cNvSpPr txBox="1"/>
          <p:nvPr/>
        </p:nvSpPr>
        <p:spPr>
          <a:xfrm>
            <a:off x="4471416" y="3749040"/>
            <a:ext cx="3246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can make mistakes or bring bias. Robot labs ("self-driving labs") run routine steps the same way every time.</a:t>
            </a:r>
            <a:endParaRPr lang="en-US" sz="1250" dirty="0"/>
          </a:p>
        </p:txBody>
      </p:sp>
      <p:sp>
        <p:nvSpPr>
          <p:cNvPr id="37" name="Shape 32"/>
          <p:cNvSpPr/>
          <p:nvPr/>
        </p:nvSpPr>
        <p:spPr>
          <a:xfrm>
            <a:off x="8119872" y="2880360"/>
            <a:ext cx="3611880" cy="18288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38" name="Shape 33"/>
          <p:cNvSpPr/>
          <p:nvPr/>
        </p:nvSpPr>
        <p:spPr>
          <a:xfrm>
            <a:off x="8302752" y="3063240"/>
            <a:ext cx="548640" cy="54864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F3F6E"/>
            </a:solidFill>
            <a:prstDash val="solid"/>
          </a:ln>
        </p:spPr>
      </p:sp>
      <p:pic>
        <p:nvPicPr>
          <p:cNvPr id="3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4426" y="3194914"/>
            <a:ext cx="285293" cy="285293"/>
          </a:xfrm>
          <a:prstGeom prst="rect">
            <a:avLst/>
          </a:prstGeom>
        </p:spPr>
      </p:pic>
      <p:sp>
        <p:nvSpPr>
          <p:cNvPr id="40" name="Text 34"/>
          <p:cNvSpPr txBox="1"/>
          <p:nvPr/>
        </p:nvSpPr>
        <p:spPr>
          <a:xfrm>
            <a:off x="8988552" y="3063240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 the scientist, don't replace them</a:t>
            </a:r>
            <a:endParaRPr lang="en-US" sz="1400" dirty="0"/>
          </a:p>
        </p:txBody>
      </p:sp>
      <p:sp>
        <p:nvSpPr>
          <p:cNvPr id="41" name="Text 35"/>
          <p:cNvSpPr txBox="1"/>
          <p:nvPr/>
        </p:nvSpPr>
        <p:spPr>
          <a:xfrm>
            <a:off x="8302752" y="3749040"/>
            <a:ext cx="3246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research says scientists should stay in charge of the goals and the big decisions.</a:t>
            </a:r>
            <a:endParaRPr lang="en-US" sz="1250" dirty="0"/>
          </a:p>
        </p:txBody>
      </p:sp>
      <p:sp>
        <p:nvSpPr>
          <p:cNvPr id="42" name="Shape 36"/>
          <p:cNvSpPr/>
          <p:nvPr/>
        </p:nvSpPr>
        <p:spPr>
          <a:xfrm>
            <a:off x="457200" y="5120640"/>
            <a:ext cx="11274552" cy="1097280"/>
          </a:xfrm>
          <a:prstGeom prst="rect">
            <a:avLst/>
          </a:prstGeom>
          <a:solidFill>
            <a:srgbClr val="FFFFFF"/>
          </a:solidFill>
          <a:ln w="15875">
            <a:solidFill>
              <a:srgbClr val="1B365D"/>
            </a:solidFill>
            <a:prstDash val="dash"/>
          </a:ln>
        </p:spPr>
      </p:sp>
      <p:sp>
        <p:nvSpPr>
          <p:cNvPr id="43" name="Text 37"/>
          <p:cNvSpPr txBox="1"/>
          <p:nvPr/>
        </p:nvSpPr>
        <p:spPr>
          <a:xfrm>
            <a:off x="594360" y="5166360"/>
            <a:ext cx="110002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gap: </a:t>
            </a:r>
            <a:pPr algn="ctr"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 tools help scientists and AI work together </a:t>
            </a:r>
            <a:pPr algn="ctr" indent="0" marL="0">
              <a:buNone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</a:t>
            </a:r>
            <a:pPr algn="ctr"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 idea is being tested: talking through results, handling unclear outcomes, and deciding the next experiment.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Other AI Tools Do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4023360" cy="0"/>
          </a:xfrm>
          <a:prstGeom prst="line">
            <a:avLst/>
          </a:prstGeom>
          <a:noFill/>
          <a:ln w="15875">
            <a:solidFill>
              <a:srgbClr val="3A7BD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969264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AI science tools try to work on their own. Few help the scientist decide what to do next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274320"/>
            <a:ext cx="3593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Human-Computer Interaction Lab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6382512"/>
            <a:ext cx="292608" cy="292608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01168" y="6382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57200" y="1554480"/>
            <a:ext cx="2108606" cy="411480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57200" y="1554480"/>
            <a:ext cx="210860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Co-Scientist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57200" y="1965960"/>
            <a:ext cx="2108606" cy="105156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66928" y="2020824"/>
            <a:ext cx="188915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Several AIs debate to come up with new ideas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57200" y="3108960"/>
            <a:ext cx="2108606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D0D0D0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66928" y="3163824"/>
            <a:ext cx="188915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</a:t>
            </a:r>
            <a:endParaRPr lang="en-US" sz="1150" dirty="0"/>
          </a:p>
          <a:p>
            <a:pPr algn="ctr"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a chat; does not break ideas into parts or help discuss results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2748686" y="1554480"/>
            <a:ext cx="2108606" cy="411480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2748686" y="1554480"/>
            <a:ext cx="210860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Coscientist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2748686" y="1965960"/>
            <a:ext cx="2108606" cy="105156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2858414" y="2020824"/>
            <a:ext cx="188915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plans chemistry experiments and runs lab machines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2748686" y="3108960"/>
            <a:ext cx="2108606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D0D0D0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2858414" y="3163824"/>
            <a:ext cx="188915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</a:t>
            </a:r>
            <a:endParaRPr lang="en-US" sz="1150" dirty="0"/>
          </a:p>
          <a:p>
            <a:pPr algn="ctr"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alone; little back-and-forth with the scientist about results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5040173" y="1554480"/>
            <a:ext cx="2108606" cy="411480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040173" y="1554480"/>
            <a:ext cx="210860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CRISPR-GPT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5040173" y="1965960"/>
            <a:ext cx="2108606" cy="105156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5149901" y="2020824"/>
            <a:ext cx="188915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plans gene-editing experiments step by step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5040173" y="3108960"/>
            <a:ext cx="2108606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D0D0D0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5149901" y="3163824"/>
            <a:ext cx="188915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</a:t>
            </a:r>
            <a:endParaRPr lang="en-US" sz="1150" dirty="0"/>
          </a:p>
          <a:p>
            <a:pPr algn="ctr"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Follows a set plan; rarely changes it based on new results</a:t>
            </a:r>
            <a:endParaRPr lang="en-US" sz="1150" dirty="0"/>
          </a:p>
        </p:txBody>
      </p:sp>
      <p:sp>
        <p:nvSpPr>
          <p:cNvPr id="27" name="Shape 24"/>
          <p:cNvSpPr/>
          <p:nvPr/>
        </p:nvSpPr>
        <p:spPr>
          <a:xfrm>
            <a:off x="7331659" y="1554480"/>
            <a:ext cx="2108606" cy="411480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7331659" y="1554480"/>
            <a:ext cx="210860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Scientist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7331659" y="1965960"/>
            <a:ext cx="2108606" cy="105156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7441387" y="2020824"/>
            <a:ext cx="188915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writes code experiments and papers on its own</a:t>
            </a:r>
            <a:endParaRPr lang="en-US" sz="1200" dirty="0"/>
          </a:p>
        </p:txBody>
      </p:sp>
      <p:sp>
        <p:nvSpPr>
          <p:cNvPr id="31" name="Shape 28"/>
          <p:cNvSpPr/>
          <p:nvPr/>
        </p:nvSpPr>
        <p:spPr>
          <a:xfrm>
            <a:off x="7331659" y="3108960"/>
            <a:ext cx="2108606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D0D0D0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7441387" y="3163824"/>
            <a:ext cx="188915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</a:t>
            </a:r>
            <a:endParaRPr lang="en-US" sz="1150" dirty="0"/>
          </a:p>
          <a:p>
            <a:pPr algn="ctr"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Computer-only; no real lab experiments</a:t>
            </a:r>
            <a:endParaRPr lang="en-US" sz="1150" dirty="0"/>
          </a:p>
        </p:txBody>
      </p:sp>
      <p:sp>
        <p:nvSpPr>
          <p:cNvPr id="33" name="Shape 30"/>
          <p:cNvSpPr/>
          <p:nvPr/>
        </p:nvSpPr>
        <p:spPr>
          <a:xfrm>
            <a:off x="9623146" y="1554480"/>
            <a:ext cx="2108606" cy="411480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9623146" y="1554480"/>
            <a:ext cx="210860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Robin</a:t>
            </a:r>
            <a:endParaRPr lang="en-US" sz="1400" dirty="0"/>
          </a:p>
        </p:txBody>
      </p:sp>
      <p:sp>
        <p:nvSpPr>
          <p:cNvPr id="35" name="Shape 32"/>
          <p:cNvSpPr/>
          <p:nvPr/>
        </p:nvSpPr>
        <p:spPr>
          <a:xfrm>
            <a:off x="9623146" y="1965960"/>
            <a:ext cx="2108606" cy="105156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9732874" y="2020824"/>
            <a:ext cx="188915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suggests drug ideas and analyzes lab data</a:t>
            </a:r>
            <a:endParaRPr lang="en-US" sz="1200" dirty="0"/>
          </a:p>
        </p:txBody>
      </p:sp>
      <p:sp>
        <p:nvSpPr>
          <p:cNvPr id="37" name="Shape 34"/>
          <p:cNvSpPr/>
          <p:nvPr/>
        </p:nvSpPr>
        <p:spPr>
          <a:xfrm>
            <a:off x="9623146" y="3108960"/>
            <a:ext cx="2108606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D0D0D0"/>
            </a:solidFill>
            <a:prstDash val="solid"/>
          </a:ln>
        </p:spPr>
      </p:sp>
      <p:sp>
        <p:nvSpPr>
          <p:cNvPr id="38" name="Text 35"/>
          <p:cNvSpPr txBox="1"/>
          <p:nvPr/>
        </p:nvSpPr>
        <p:spPr>
          <a:xfrm>
            <a:off x="9732874" y="3163824"/>
            <a:ext cx="188915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</a:t>
            </a:r>
            <a:endParaRPr lang="en-US" sz="1150" dirty="0"/>
          </a:p>
          <a:p>
            <a:pPr algn="ctr"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Scientist only gives the starting goal, then is left out</a:t>
            </a:r>
            <a:endParaRPr lang="en-US" sz="1150" dirty="0"/>
          </a:p>
        </p:txBody>
      </p:sp>
      <p:sp>
        <p:nvSpPr>
          <p:cNvPr id="39" name="Shape 36"/>
          <p:cNvSpPr/>
          <p:nvPr/>
        </p:nvSpPr>
        <p:spPr>
          <a:xfrm>
            <a:off x="457200" y="4526280"/>
            <a:ext cx="11274552" cy="82296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640080" y="45720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show AI alone is not enough: </a:t>
            </a:r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spots useful links but struggles with long, multi-step research. In one test, AI agents got single steps right 20–35% of the time but finished a full experiment only 0.5% of the time.</a:t>
            </a:r>
            <a:endParaRPr lang="en-US" sz="1250" dirty="0"/>
          </a:p>
        </p:txBody>
      </p:sp>
      <p:sp>
        <p:nvSpPr>
          <p:cNvPr id="41" name="Shape 38"/>
          <p:cNvSpPr/>
          <p:nvPr/>
        </p:nvSpPr>
        <p:spPr>
          <a:xfrm>
            <a:off x="457200" y="5532120"/>
            <a:ext cx="11274552" cy="731520"/>
          </a:xfrm>
          <a:prstGeom prst="rect">
            <a:avLst/>
          </a:prstGeom>
          <a:solidFill>
            <a:srgbClr val="FFFFFF"/>
          </a:solidFill>
          <a:ln w="15875">
            <a:solidFill>
              <a:srgbClr val="1B365D"/>
            </a:solidFill>
            <a:prstDash val="dash"/>
          </a:ln>
        </p:spPr>
      </p:sp>
      <p:sp>
        <p:nvSpPr>
          <p:cNvPr id="42" name="Text 39"/>
          <p:cNvSpPr txBox="1"/>
          <p:nvPr/>
        </p:nvSpPr>
        <p:spPr>
          <a:xfrm>
            <a:off x="594360" y="5577840"/>
            <a:ext cx="11000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approach: </a:t>
            </a:r>
            <a:pPr algn="ctr"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instead of AI working alone, </a:t>
            </a:r>
            <a:pPr algn="ctr" indent="0" marL="0">
              <a:buNone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HypoTree </a:t>
            </a:r>
            <a:pPr algn="ctr"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keeps the scientist in charge of breaking down the idea, reading results, and choosing the next step.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Questions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3291840" cy="0"/>
          </a:xfrm>
          <a:prstGeom prst="line">
            <a:avLst/>
          </a:prstGeom>
          <a:noFill/>
          <a:ln w="15875">
            <a:solidFill>
              <a:srgbClr val="3A7BD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969264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First, find out what goes wrong today. Then, build a tool and test whether it helps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274320"/>
            <a:ext cx="3593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Human-Computer Interaction Lab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6382512"/>
            <a:ext cx="292608" cy="292608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01168" y="6382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57200" y="1600200"/>
            <a:ext cx="5394960" cy="329184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85800" y="1828800"/>
            <a:ext cx="685800" cy="6858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F3F6E"/>
            </a:solidFill>
            <a:prstDash val="solid"/>
          </a:ln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" y="1993392"/>
            <a:ext cx="356616" cy="35661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508760" y="1801368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RQ1</a:t>
            </a:r>
            <a:endParaRPr lang="en-US" sz="2400" dirty="0"/>
          </a:p>
        </p:txBody>
      </p:sp>
      <p:sp>
        <p:nvSpPr>
          <p:cNvPr id="13" name="Text 9"/>
          <p:cNvSpPr txBox="1"/>
          <p:nvPr/>
        </p:nvSpPr>
        <p:spPr>
          <a:xfrm>
            <a:off x="1508760" y="21945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the problem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685800" y="2651760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do scientists get stuck when they test an idea over many experiments and have to keep deciding what to do next?</a:t>
            </a:r>
            <a:endParaRPr lang="en-US" sz="1450" dirty="0"/>
          </a:p>
        </p:txBody>
      </p:sp>
      <p:sp>
        <p:nvSpPr>
          <p:cNvPr id="15" name="Shape 11"/>
          <p:cNvSpPr/>
          <p:nvPr/>
        </p:nvSpPr>
        <p:spPr>
          <a:xfrm>
            <a:off x="685800" y="3794760"/>
            <a:ext cx="4937760" cy="0"/>
          </a:xfrm>
          <a:prstGeom prst="line">
            <a:avLst/>
          </a:prstGeom>
          <a:noFill/>
          <a:ln w="9525">
            <a:solidFill>
              <a:srgbClr val="CCCCCC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685800" y="3886200"/>
            <a:ext cx="4937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Interviewed 10 researchers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walked us through a real project of their own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 a list of problems and three design goals</a:t>
            </a:r>
            <a:endParaRPr lang="en-US" sz="1250" dirty="0"/>
          </a:p>
        </p:txBody>
      </p:sp>
      <p:sp>
        <p:nvSpPr>
          <p:cNvPr id="17" name="Shape 13"/>
          <p:cNvSpPr/>
          <p:nvPr/>
        </p:nvSpPr>
        <p:spPr>
          <a:xfrm>
            <a:off x="6336792" y="1600200"/>
            <a:ext cx="5394960" cy="329184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565392" y="1828800"/>
            <a:ext cx="685800" cy="6858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F3F6E"/>
            </a:solidFill>
            <a:prstDash val="solid"/>
          </a:ln>
        </p:spPr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984" y="1993392"/>
            <a:ext cx="356616" cy="35661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388352" y="1801368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RQ2</a:t>
            </a:r>
            <a:endParaRPr lang="en-US" sz="2400" dirty="0"/>
          </a:p>
        </p:txBody>
      </p:sp>
      <p:sp>
        <p:nvSpPr>
          <p:cNvPr id="21" name="Text 16"/>
          <p:cNvSpPr txBox="1"/>
          <p:nvPr/>
        </p:nvSpPr>
        <p:spPr>
          <a:xfrm>
            <a:off x="7388352" y="21945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and test a tool</a:t>
            </a:r>
            <a:endParaRPr lang="en-US" sz="1200" dirty="0"/>
          </a:p>
        </p:txBody>
      </p:sp>
      <p:sp>
        <p:nvSpPr>
          <p:cNvPr id="22" name="Text 17"/>
          <p:cNvSpPr txBox="1"/>
          <p:nvPr/>
        </p:nvSpPr>
        <p:spPr>
          <a:xfrm>
            <a:off x="6565392" y="2651760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a tree-shaped AI workspace help scientists organize their experiments, understand results, and plan the next step?</a:t>
            </a:r>
            <a:endParaRPr lang="en-US" sz="1450" dirty="0"/>
          </a:p>
        </p:txBody>
      </p:sp>
      <p:sp>
        <p:nvSpPr>
          <p:cNvPr id="23" name="Shape 18"/>
          <p:cNvSpPr/>
          <p:nvPr/>
        </p:nvSpPr>
        <p:spPr>
          <a:xfrm>
            <a:off x="6565392" y="3794760"/>
            <a:ext cx="4937760" cy="0"/>
          </a:xfrm>
          <a:prstGeom prst="line">
            <a:avLst/>
          </a:prstGeom>
          <a:noFill/>
          <a:ln w="9525">
            <a:solidFill>
              <a:srgbClr val="CCCCCC"/>
            </a:solidFill>
            <a:prstDash val="solid"/>
          </a:ln>
        </p:spPr>
      </p:sp>
      <p:sp>
        <p:nvSpPr>
          <p:cNvPr id="24" name="Text 19"/>
          <p:cNvSpPr txBox="1"/>
          <p:nvPr/>
        </p:nvSpPr>
        <p:spPr>
          <a:xfrm>
            <a:off x="6565392" y="3886200"/>
            <a:ext cx="4937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HypoTree with feedback from 6 researchers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person tried both HypoTree and a regular AI chat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1: planning (16 people). Study 2: results (10)</a:t>
            </a:r>
            <a:endParaRPr lang="en-US" sz="1250" dirty="0"/>
          </a:p>
        </p:txBody>
      </p:sp>
      <p:sp>
        <p:nvSpPr>
          <p:cNvPr id="25" name="Shape 20"/>
          <p:cNvSpPr/>
          <p:nvPr/>
        </p:nvSpPr>
        <p:spPr>
          <a:xfrm>
            <a:off x="5961888" y="3017520"/>
            <a:ext cx="274320" cy="292608"/>
          </a:xfrm>
          <a:prstGeom prst="rightArrow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457200" y="5257800"/>
            <a:ext cx="2377440" cy="548640"/>
          </a:xfrm>
          <a:prstGeom prst="roundRect">
            <a:avLst>
              <a:gd name="adj" fmla="val 16667"/>
            </a:avLst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27" name="Text 22"/>
          <p:cNvSpPr txBox="1"/>
          <p:nvPr/>
        </p:nvSpPr>
        <p:spPr>
          <a:xfrm>
            <a:off x="457200" y="525780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problems (RQ1)</a:t>
            </a:r>
            <a:endParaRPr lang="en-US" sz="1300" dirty="0"/>
          </a:p>
        </p:txBody>
      </p:sp>
      <p:sp>
        <p:nvSpPr>
          <p:cNvPr id="28" name="Shape 23"/>
          <p:cNvSpPr/>
          <p:nvPr/>
        </p:nvSpPr>
        <p:spPr>
          <a:xfrm>
            <a:off x="2990088" y="5385816"/>
            <a:ext cx="274320" cy="292608"/>
          </a:xfrm>
          <a:prstGeom prst="rightArrow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3419856" y="5257800"/>
            <a:ext cx="2377440" cy="54864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>
            <a:solidFill>
              <a:srgbClr val="D0D0D0"/>
            </a:solidFill>
            <a:prstDash val="solid"/>
          </a:ln>
        </p:spPr>
      </p:sp>
      <p:sp>
        <p:nvSpPr>
          <p:cNvPr id="30" name="Text 25"/>
          <p:cNvSpPr txBox="1"/>
          <p:nvPr/>
        </p:nvSpPr>
        <p:spPr>
          <a:xfrm>
            <a:off x="3419856" y="525780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3 design goals</a:t>
            </a:r>
            <a:endParaRPr lang="en-US" sz="1300" dirty="0"/>
          </a:p>
        </p:txBody>
      </p:sp>
      <p:sp>
        <p:nvSpPr>
          <p:cNvPr id="31" name="Shape 26"/>
          <p:cNvSpPr/>
          <p:nvPr/>
        </p:nvSpPr>
        <p:spPr>
          <a:xfrm>
            <a:off x="5952744" y="5385816"/>
            <a:ext cx="274320" cy="292608"/>
          </a:xfrm>
          <a:prstGeom prst="rightArrow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6382512" y="5257800"/>
            <a:ext cx="2377440" cy="548640"/>
          </a:xfrm>
          <a:prstGeom prst="roundRect">
            <a:avLst>
              <a:gd name="adj" fmla="val 16667"/>
            </a:avLst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33" name="Text 28"/>
          <p:cNvSpPr txBox="1"/>
          <p:nvPr/>
        </p:nvSpPr>
        <p:spPr>
          <a:xfrm>
            <a:off x="6382512" y="525780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HypoTree</a:t>
            </a:r>
            <a:endParaRPr lang="en-US" sz="1300" dirty="0"/>
          </a:p>
        </p:txBody>
      </p:sp>
      <p:sp>
        <p:nvSpPr>
          <p:cNvPr id="34" name="Shape 29"/>
          <p:cNvSpPr/>
          <p:nvPr/>
        </p:nvSpPr>
        <p:spPr>
          <a:xfrm>
            <a:off x="8915400" y="5385816"/>
            <a:ext cx="274320" cy="292608"/>
          </a:xfrm>
          <a:prstGeom prst="rightArrow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9345168" y="5257800"/>
            <a:ext cx="2377440" cy="54864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>
            <a:solidFill>
              <a:srgbClr val="D0D0D0"/>
            </a:solidFill>
            <a:prstDash val="solid"/>
          </a:ln>
        </p:spPr>
      </p:sp>
      <p:sp>
        <p:nvSpPr>
          <p:cNvPr id="36" name="Text 31"/>
          <p:cNvSpPr txBox="1"/>
          <p:nvPr/>
        </p:nvSpPr>
        <p:spPr>
          <a:xfrm>
            <a:off x="9345168" y="525780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with users (RQ2)</a:t>
            </a:r>
            <a:endParaRPr lang="en-US" sz="1300" dirty="0"/>
          </a:p>
        </p:txBody>
      </p:sp>
      <p:sp>
        <p:nvSpPr>
          <p:cNvPr id="37" name="Text 32"/>
          <p:cNvSpPr txBox="1"/>
          <p:nvPr/>
        </p:nvSpPr>
        <p:spPr>
          <a:xfrm>
            <a:off x="457200" y="5897880"/>
            <a:ext cx="11274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project fits together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Interviews: Where Scientists Get Stuck (RQ1)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7680960" cy="0"/>
          </a:xfrm>
          <a:prstGeom prst="line">
            <a:avLst/>
          </a:prstGeom>
          <a:noFill/>
          <a:ln w="15875">
            <a:solidFill>
              <a:srgbClr val="3A7BD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969264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talked with 10 researchers in biology and materials science about a real project of theirs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274320"/>
            <a:ext cx="3593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Human-Computer Interaction Lab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6382512"/>
            <a:ext cx="292608" cy="292608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01168" y="6382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57200" y="1554480"/>
            <a:ext cx="4069080" cy="384048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57200" y="1554480"/>
            <a:ext cx="4069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did it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57200" y="2057400"/>
            <a:ext cx="4069080" cy="105156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66928" y="2112264"/>
            <a:ext cx="3849624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researchers (PhD students, postdocs, and staff scientists) in biology, bioengineering, biochemistry, and materials science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57200" y="3200400"/>
            <a:ext cx="4069080" cy="105156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66928" y="3255264"/>
            <a:ext cx="3849624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45–60 minute interviews. Each person showed us one real project using their own lab notes, protocols, and planning documents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457200" y="4343400"/>
            <a:ext cx="4069080" cy="105156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66928" y="4398264"/>
            <a:ext cx="3849624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asked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they organize ideas and experiments, what tools they use, how they read results, and how they pick the next step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4773168" y="1554480"/>
            <a:ext cx="0" cy="3840480"/>
          </a:xfrm>
          <a:prstGeom prst="line">
            <a:avLst/>
          </a:prstGeom>
          <a:noFill/>
          <a:ln w="19050">
            <a:solidFill>
              <a:srgbClr val="333333"/>
            </a:solidFill>
            <a:prstDash val="dash"/>
          </a:ln>
        </p:spPr>
      </p:sp>
      <p:sp>
        <p:nvSpPr>
          <p:cNvPr id="18" name="Shape 15"/>
          <p:cNvSpPr/>
          <p:nvPr/>
        </p:nvSpPr>
        <p:spPr>
          <a:xfrm>
            <a:off x="5029200" y="1554480"/>
            <a:ext cx="6702552" cy="384048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5029200" y="1554480"/>
            <a:ext cx="67025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found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5029200" y="2057400"/>
            <a:ext cx="6702552" cy="768096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166360" y="2185416"/>
            <a:ext cx="512064" cy="512064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F3F6E"/>
            </a:solidFill>
            <a:prstDash val="solid"/>
          </a:ln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89255" y="2308311"/>
            <a:ext cx="266273" cy="266273"/>
          </a:xfrm>
          <a:prstGeom prst="rect">
            <a:avLst/>
          </a:prstGeom>
        </p:spPr>
      </p:pic>
      <p:sp>
        <p:nvSpPr>
          <p:cNvPr id="23" name="Text 19"/>
          <p:cNvSpPr txBox="1"/>
          <p:nvPr/>
        </p:nvSpPr>
        <p:spPr>
          <a:xfrm>
            <a:off x="5852160" y="2112264"/>
            <a:ext cx="574243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 are not connected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idea, its parts, the experiments, the results, and the next step were rarely tracked in one place</a:t>
            </a:r>
            <a:endParaRPr lang="en-US" sz="1300" dirty="0"/>
          </a:p>
        </p:txBody>
      </p:sp>
      <p:sp>
        <p:nvSpPr>
          <p:cNvPr id="24" name="Shape 20"/>
          <p:cNvSpPr/>
          <p:nvPr/>
        </p:nvSpPr>
        <p:spPr>
          <a:xfrm>
            <a:off x="5029200" y="2907792"/>
            <a:ext cx="6702552" cy="768096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5166360" y="3035808"/>
            <a:ext cx="512064" cy="512064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F3F6E"/>
            </a:solidFill>
            <a:prstDash val="solid"/>
          </a:ln>
        </p:spPr>
      </p:sp>
      <p:pic>
        <p:nvPicPr>
          <p:cNvPr id="2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9255" y="3158703"/>
            <a:ext cx="266273" cy="266273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5852160" y="2962656"/>
            <a:ext cx="574243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"why" gets lost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Reasons for choosing an experiment are rarely written down and are forgotten later</a:t>
            </a:r>
            <a:endParaRPr lang="en-US" sz="1300" dirty="0"/>
          </a:p>
        </p:txBody>
      </p:sp>
      <p:sp>
        <p:nvSpPr>
          <p:cNvPr id="28" name="Shape 23"/>
          <p:cNvSpPr/>
          <p:nvPr/>
        </p:nvSpPr>
        <p:spPr>
          <a:xfrm>
            <a:off x="5029200" y="3758184"/>
            <a:ext cx="6702552" cy="768096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166360" y="3886200"/>
            <a:ext cx="512064" cy="512064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F3F6E"/>
            </a:solidFill>
            <a:prstDash val="solid"/>
          </a:ln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255" y="4009095"/>
            <a:ext cx="266273" cy="266273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5852160" y="3813048"/>
            <a:ext cx="574243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 are scattered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 and results are spread across Word files, slides, spreadsheets, and memory</a:t>
            </a:r>
            <a:endParaRPr lang="en-US" sz="1300" dirty="0"/>
          </a:p>
        </p:txBody>
      </p:sp>
      <p:sp>
        <p:nvSpPr>
          <p:cNvPr id="32" name="Shape 26"/>
          <p:cNvSpPr/>
          <p:nvPr/>
        </p:nvSpPr>
        <p:spPr>
          <a:xfrm>
            <a:off x="5029200" y="4608576"/>
            <a:ext cx="6702552" cy="768096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33" name="Shape 27"/>
          <p:cNvSpPr/>
          <p:nvPr/>
        </p:nvSpPr>
        <p:spPr>
          <a:xfrm>
            <a:off x="5166360" y="4736592"/>
            <a:ext cx="512064" cy="512064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F3F6E"/>
            </a:solidFill>
            <a:prstDash val="solid"/>
          </a:ln>
        </p:spPr>
      </p:sp>
      <p:pic>
        <p:nvPicPr>
          <p:cNvPr id="3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9255" y="4859487"/>
            <a:ext cx="266273" cy="266273"/>
          </a:xfrm>
          <a:prstGeom prst="rect">
            <a:avLst/>
          </a:prstGeom>
        </p:spPr>
      </p:pic>
      <p:sp>
        <p:nvSpPr>
          <p:cNvPr id="35" name="Text 28"/>
          <p:cNvSpPr txBox="1"/>
          <p:nvPr/>
        </p:nvSpPr>
        <p:spPr>
          <a:xfrm>
            <a:off x="5852160" y="4663440"/>
            <a:ext cx="574243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chat only helps one step at a time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 answers single questions but can't keep track of a long project, so trust stays low</a:t>
            </a:r>
            <a:endParaRPr lang="en-US" sz="1300" dirty="0"/>
          </a:p>
        </p:txBody>
      </p:sp>
      <p:sp>
        <p:nvSpPr>
          <p:cNvPr id="36" name="Shape 29"/>
          <p:cNvSpPr/>
          <p:nvPr/>
        </p:nvSpPr>
        <p:spPr>
          <a:xfrm>
            <a:off x="457200" y="5532120"/>
            <a:ext cx="11274552" cy="731520"/>
          </a:xfrm>
          <a:prstGeom prst="rect">
            <a:avLst/>
          </a:prstGeom>
          <a:solidFill>
            <a:srgbClr val="FFFFFF"/>
          </a:solidFill>
          <a:ln w="15875">
            <a:solidFill>
              <a:srgbClr val="1B365D"/>
            </a:solidFill>
            <a:prstDash val="dash"/>
          </a:ln>
        </p:spPr>
      </p:sp>
      <p:sp>
        <p:nvSpPr>
          <p:cNvPr id="37" name="Text 30"/>
          <p:cNvSpPr txBox="1"/>
          <p:nvPr/>
        </p:nvSpPr>
        <p:spPr>
          <a:xfrm>
            <a:off x="594360" y="5577840"/>
            <a:ext cx="11000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they wanted: </a:t>
            </a:r>
            <a:pPr algn="ctr" indent="0" marL="0">
              <a:buNone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place that shows how ideas, experiments, results, and decisions connect, and that remembers why each choice was made.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Problems to Design Goals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5303520" cy="0"/>
          </a:xfrm>
          <a:prstGeom prst="line">
            <a:avLst/>
          </a:prstGeom>
          <a:noFill/>
          <a:ln w="15875">
            <a:solidFill>
              <a:srgbClr val="3A7BD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969264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problem we found led to one goal for the tool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274320"/>
            <a:ext cx="3593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Human-Computer Interaction Lab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6382512"/>
            <a:ext cx="292608" cy="292608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01168" y="6382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57200" y="1554480"/>
            <a:ext cx="3657600" cy="384048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57200" y="155448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389120" y="1554480"/>
            <a:ext cx="2743200" cy="384048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389120" y="155448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hurts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7406640" y="1554480"/>
            <a:ext cx="4325112" cy="384048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406640" y="1554480"/>
            <a:ext cx="4325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goal (DG)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457200" y="2103120"/>
            <a:ext cx="3657600" cy="1078992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66928" y="2157984"/>
            <a:ext cx="3438144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in branches, writing in lists</a:t>
            </a:r>
            <a:endParaRPr lang="en-US" sz="13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Scientists think in branches (parts, causes, alternatives) but write in top-to-bottom notes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4389120" y="2103120"/>
            <a:ext cx="2743200" cy="1078992"/>
          </a:xfrm>
          <a:prstGeom prst="rect">
            <a:avLst/>
          </a:prstGeom>
          <a:solidFill>
            <a:srgbClr val="FFFFFF"/>
          </a:solidFill>
          <a:ln w="9525">
            <a:solidFill>
              <a:srgbClr val="D0D0D0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4498848" y="2157984"/>
            <a:ext cx="2523744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to keep track</a:t>
            </a:r>
            <a:endParaRPr lang="en-US" sz="125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have to hold the whole picture in their head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7132320" y="2496312"/>
            <a:ext cx="274320" cy="292608"/>
          </a:xfrm>
          <a:prstGeom prst="rightArrow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7406640" y="2103120"/>
            <a:ext cx="4325112" cy="1078992"/>
          </a:xfrm>
          <a:prstGeom prst="rect">
            <a:avLst/>
          </a:prstGeom>
          <a:solidFill>
            <a:srgbClr val="E7EFF9"/>
          </a:solidFill>
          <a:ln w="12700">
            <a:solidFill>
              <a:srgbClr val="E7EFF9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571232" y="2368296"/>
            <a:ext cx="548640" cy="548640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7571232" y="23682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2176272"/>
            <a:ext cx="3319272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DG1</a:t>
            </a:r>
            <a:endParaRPr lang="en-US" sz="140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the whole testing process as a tree that grows over time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457200" y="3291840"/>
            <a:ext cx="3657600" cy="1078992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566928" y="3346704"/>
            <a:ext cx="3438144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Reasons are not written down</a:t>
            </a:r>
            <a:endParaRPr lang="en-US" sz="13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an idea was split a certain way, or why an experiment was chosen, lives in papers and memory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4389120" y="3291840"/>
            <a:ext cx="2743200" cy="1078992"/>
          </a:xfrm>
          <a:prstGeom prst="rect">
            <a:avLst/>
          </a:prstGeom>
          <a:solidFill>
            <a:srgbClr val="FFFFFF"/>
          </a:solidFill>
          <a:ln w="9525">
            <a:solidFill>
              <a:srgbClr val="D0D0D0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4498848" y="3346704"/>
            <a:ext cx="2523744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to explain later</a:t>
            </a:r>
            <a:endParaRPr lang="en-US" sz="125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Reasons are lost, so work is hard to share or reuse</a:t>
            </a:r>
            <a:endParaRPr lang="en-US" sz="1250" dirty="0"/>
          </a:p>
        </p:txBody>
      </p:sp>
      <p:sp>
        <p:nvSpPr>
          <p:cNvPr id="28" name="Shape 25"/>
          <p:cNvSpPr/>
          <p:nvPr/>
        </p:nvSpPr>
        <p:spPr>
          <a:xfrm>
            <a:off x="7132320" y="3685032"/>
            <a:ext cx="274320" cy="292608"/>
          </a:xfrm>
          <a:prstGeom prst="rightArrow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7406640" y="3291840"/>
            <a:ext cx="4325112" cy="1078992"/>
          </a:xfrm>
          <a:prstGeom prst="rect">
            <a:avLst/>
          </a:prstGeom>
          <a:solidFill>
            <a:srgbClr val="E7EFF9"/>
          </a:solidFill>
          <a:ln w="12700">
            <a:solidFill>
              <a:srgbClr val="E7EFF9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571232" y="3557016"/>
            <a:ext cx="548640" cy="548640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7571232" y="35570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32" name="Text 29"/>
          <p:cNvSpPr txBox="1"/>
          <p:nvPr/>
        </p:nvSpPr>
        <p:spPr>
          <a:xfrm>
            <a:off x="8275320" y="3364992"/>
            <a:ext cx="3319272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DG2</a:t>
            </a:r>
            <a:endParaRPr lang="en-US" sz="140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Attach the reason, backed by papers, to every link in the tree</a:t>
            </a:r>
            <a:endParaRPr lang="en-US" sz="1400" dirty="0"/>
          </a:p>
        </p:txBody>
      </p:sp>
      <p:sp>
        <p:nvSpPr>
          <p:cNvPr id="33" name="Shape 30"/>
          <p:cNvSpPr/>
          <p:nvPr/>
        </p:nvSpPr>
        <p:spPr>
          <a:xfrm>
            <a:off x="457200" y="4480560"/>
            <a:ext cx="3657600" cy="1078992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566928" y="4535424"/>
            <a:ext cx="3438144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don't lead to next steps</a:t>
            </a:r>
            <a:endParaRPr lang="en-US" sz="13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Surprising results are seen as "it failed" instead of a hint about what to change</a:t>
            </a:r>
            <a:endParaRPr lang="en-US" sz="1300" dirty="0"/>
          </a:p>
        </p:txBody>
      </p:sp>
      <p:sp>
        <p:nvSpPr>
          <p:cNvPr id="35" name="Shape 32"/>
          <p:cNvSpPr/>
          <p:nvPr/>
        </p:nvSpPr>
        <p:spPr>
          <a:xfrm>
            <a:off x="4389120" y="4480560"/>
            <a:ext cx="2743200" cy="1078992"/>
          </a:xfrm>
          <a:prstGeom prst="rect">
            <a:avLst/>
          </a:prstGeom>
          <a:solidFill>
            <a:srgbClr val="FFFFFF"/>
          </a:solidFill>
          <a:ln w="9525">
            <a:solidFill>
              <a:srgbClr val="D0D0D0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4498848" y="4535424"/>
            <a:ext cx="2523744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to decide</a:t>
            </a:r>
            <a:endParaRPr lang="en-US" sz="125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stick to one path and miss good alternatives</a:t>
            </a:r>
            <a:endParaRPr lang="en-US" sz="1250" dirty="0"/>
          </a:p>
        </p:txBody>
      </p:sp>
      <p:sp>
        <p:nvSpPr>
          <p:cNvPr id="37" name="Shape 34"/>
          <p:cNvSpPr/>
          <p:nvPr/>
        </p:nvSpPr>
        <p:spPr>
          <a:xfrm>
            <a:off x="7132320" y="4873752"/>
            <a:ext cx="274320" cy="292608"/>
          </a:xfrm>
          <a:prstGeom prst="rightArrow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7406640" y="4480560"/>
            <a:ext cx="4325112" cy="1078992"/>
          </a:xfrm>
          <a:prstGeom prst="rect">
            <a:avLst/>
          </a:prstGeom>
          <a:solidFill>
            <a:srgbClr val="E7EFF9"/>
          </a:solidFill>
          <a:ln w="12700">
            <a:solidFill>
              <a:srgbClr val="E7EFF9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7571232" y="4745736"/>
            <a:ext cx="548640" cy="548640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7571232" y="47457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41" name="Text 38"/>
          <p:cNvSpPr txBox="1"/>
          <p:nvPr/>
        </p:nvSpPr>
        <p:spPr>
          <a:xfrm>
            <a:off x="8275320" y="4553712"/>
            <a:ext cx="3319272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DG3</a:t>
            </a:r>
            <a:endParaRPr lang="en-US" sz="140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 read each result and suggest next steps that fit the project</a:t>
            </a:r>
            <a:endParaRPr lang="en-US" sz="1400" dirty="0"/>
          </a:p>
        </p:txBody>
      </p:sp>
      <p:sp>
        <p:nvSpPr>
          <p:cNvPr id="42" name="Shape 39"/>
          <p:cNvSpPr/>
          <p:nvPr/>
        </p:nvSpPr>
        <p:spPr>
          <a:xfrm>
            <a:off x="457200" y="5760720"/>
            <a:ext cx="11274552" cy="457200"/>
          </a:xfrm>
          <a:prstGeom prst="rect">
            <a:avLst/>
          </a:prstGeom>
          <a:solidFill>
            <a:srgbClr val="FFFFFF"/>
          </a:solidFill>
          <a:ln w="15875">
            <a:solidFill>
              <a:srgbClr val="1B365D"/>
            </a:solidFill>
            <a:prstDash val="dash"/>
          </a:ln>
        </p:spPr>
      </p:sp>
      <p:sp>
        <p:nvSpPr>
          <p:cNvPr id="43" name="Text 40"/>
          <p:cNvSpPr txBox="1"/>
          <p:nvPr/>
        </p:nvSpPr>
        <p:spPr>
          <a:xfrm>
            <a:off x="594360" y="5806440"/>
            <a:ext cx="110002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idea: </a:t>
            </a:r>
            <a:pPr algn="ctr"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the plan, the reasons, and the options on screen so scientists don't have to keep them all in their head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HypoTree: What the Tool Looks Like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6217920" cy="0"/>
          </a:xfrm>
          <a:prstGeom prst="line">
            <a:avLst/>
          </a:prstGeom>
          <a:noFill/>
          <a:ln w="15875">
            <a:solidFill>
              <a:srgbClr val="3A7BD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969264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tree-shaped workspace where the scientist and AI assistants test an idea together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274320"/>
            <a:ext cx="3593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Human-Computer Interaction Lab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6382512"/>
            <a:ext cx="292608" cy="292608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01168" y="6382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29768" y="1527048"/>
            <a:ext cx="7278624" cy="3444764"/>
          </a:xfrm>
          <a:prstGeom prst="rect">
            <a:avLst/>
          </a:prstGeom>
          <a:solidFill>
            <a:srgbClr val="FFFFFF"/>
          </a:solidFill>
          <a:ln w="9525">
            <a:solidFill>
              <a:srgbClr val="C8C8C8"/>
            </a:solidFill>
            <a:prstDash val="solid"/>
          </a:ln>
        </p:spPr>
      </p:sp>
      <p:pic>
        <p:nvPicPr>
          <p:cNvPr id="10" name="Image 0" descr="/private/tmp/claude-501/-Users-jinkim-Documents-Codex-2026-09-13-c/39f372e2-f708-4d95-9578-5f062301da68/scratchpad/media/image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554480"/>
            <a:ext cx="7223760" cy="33899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18388" y="2503652"/>
            <a:ext cx="365760" cy="365760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818388" y="25036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3996842" y="1961268"/>
            <a:ext cx="365760" cy="365760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3996842" y="19612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6019495" y="1961268"/>
            <a:ext cx="365760" cy="365760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6019495" y="19612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8001000" y="1554480"/>
            <a:ext cx="3730752" cy="1298448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8138160" y="1664208"/>
            <a:ext cx="365760" cy="365760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8138160" y="16642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8622792" y="1627632"/>
            <a:ext cx="29992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Tree view (DG1)</a:t>
            </a:r>
            <a:endParaRPr lang="en-US" sz="1400" dirty="0"/>
          </a:p>
        </p:txBody>
      </p:sp>
      <p:sp>
        <p:nvSpPr>
          <p:cNvPr id="21" name="Text 17"/>
          <p:cNvSpPr txBox="1"/>
          <p:nvPr/>
        </p:nvSpPr>
        <p:spPr>
          <a:xfrm>
            <a:off x="8138160" y="2057400"/>
            <a:ext cx="34564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main idea at the top, its smaller parts below, and experiments at the bottom. Each box shows if it is planned, supported, or disproved.</a:t>
            </a:r>
            <a:endParaRPr lang="en-US" sz="1100" dirty="0"/>
          </a:p>
        </p:txBody>
      </p:sp>
      <p:sp>
        <p:nvSpPr>
          <p:cNvPr id="22" name="Shape 18"/>
          <p:cNvSpPr/>
          <p:nvPr/>
        </p:nvSpPr>
        <p:spPr>
          <a:xfrm>
            <a:off x="8001000" y="2926080"/>
            <a:ext cx="3730752" cy="1298448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8138160" y="3035808"/>
            <a:ext cx="365760" cy="365760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8138160" y="30358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5" name="Text 21"/>
          <p:cNvSpPr txBox="1"/>
          <p:nvPr/>
        </p:nvSpPr>
        <p:spPr>
          <a:xfrm>
            <a:off x="8622792" y="2999232"/>
            <a:ext cx="29992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Detail panel (DG2)</a:t>
            </a:r>
            <a:endParaRPr lang="en-US" sz="1400" dirty="0"/>
          </a:p>
        </p:txBody>
      </p:sp>
      <p:sp>
        <p:nvSpPr>
          <p:cNvPr id="26" name="Text 22"/>
          <p:cNvSpPr txBox="1"/>
          <p:nvPr/>
        </p:nvSpPr>
        <p:spPr>
          <a:xfrm>
            <a:off x="8138160" y="3429000"/>
            <a:ext cx="34564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any box to see where it came from, the research papers that support it, and what sits below it.</a:t>
            </a:r>
            <a:endParaRPr lang="en-US" sz="1100" dirty="0"/>
          </a:p>
        </p:txBody>
      </p:sp>
      <p:sp>
        <p:nvSpPr>
          <p:cNvPr id="27" name="Shape 23"/>
          <p:cNvSpPr/>
          <p:nvPr/>
        </p:nvSpPr>
        <p:spPr>
          <a:xfrm>
            <a:off x="8001000" y="4297680"/>
            <a:ext cx="3730752" cy="1298448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8" name="Shape 24"/>
          <p:cNvSpPr/>
          <p:nvPr/>
        </p:nvSpPr>
        <p:spPr>
          <a:xfrm>
            <a:off x="8138160" y="4407408"/>
            <a:ext cx="365760" cy="365760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29" name="Text 25"/>
          <p:cNvSpPr txBox="1"/>
          <p:nvPr/>
        </p:nvSpPr>
        <p:spPr>
          <a:xfrm>
            <a:off x="8138160" y="44074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0" name="Text 26"/>
          <p:cNvSpPr txBox="1"/>
          <p:nvPr/>
        </p:nvSpPr>
        <p:spPr>
          <a:xfrm>
            <a:off x="8622792" y="4370832"/>
            <a:ext cx="29992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assistant per box (DG3)</a:t>
            </a:r>
            <a:endParaRPr lang="en-US" sz="1400" dirty="0"/>
          </a:p>
        </p:txBody>
      </p:sp>
      <p:sp>
        <p:nvSpPr>
          <p:cNvPr id="31" name="Text 27"/>
          <p:cNvSpPr txBox="1"/>
          <p:nvPr/>
        </p:nvSpPr>
        <p:spPr>
          <a:xfrm>
            <a:off x="8138160" y="4800600"/>
            <a:ext cx="34564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box has its own AI assistant that remembers its topic. Quick buttons: "Why was this suggested?", "What supports this?", "How could we test this?"</a:t>
            </a:r>
            <a:endParaRPr lang="en-US" sz="1100" dirty="0"/>
          </a:p>
        </p:txBody>
      </p:sp>
      <p:sp>
        <p:nvSpPr>
          <p:cNvPr id="32" name="Shape 28"/>
          <p:cNvSpPr/>
          <p:nvPr/>
        </p:nvSpPr>
        <p:spPr>
          <a:xfrm>
            <a:off x="457200" y="5172980"/>
            <a:ext cx="1737360" cy="502920"/>
          </a:xfrm>
          <a:prstGeom prst="roundRect">
            <a:avLst>
              <a:gd name="adj" fmla="val 14545"/>
            </a:avLst>
          </a:prstGeom>
          <a:solidFill>
            <a:srgbClr val="E7EFF9"/>
          </a:solidFill>
          <a:ln w="12700">
            <a:solidFill>
              <a:srgbClr val="E7EFF9"/>
            </a:solidFill>
            <a:prstDash val="solid"/>
          </a:ln>
        </p:spPr>
      </p:sp>
      <p:sp>
        <p:nvSpPr>
          <p:cNvPr id="33" name="Text 29"/>
          <p:cNvSpPr txBox="1"/>
          <p:nvPr/>
        </p:nvSpPr>
        <p:spPr>
          <a:xfrm>
            <a:off x="457200" y="517298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or edit any idea</a:t>
            </a:r>
            <a:endParaRPr lang="en-US" sz="1100" dirty="0"/>
          </a:p>
        </p:txBody>
      </p:sp>
      <p:sp>
        <p:nvSpPr>
          <p:cNvPr id="34" name="Shape 30"/>
          <p:cNvSpPr/>
          <p:nvPr/>
        </p:nvSpPr>
        <p:spPr>
          <a:xfrm>
            <a:off x="2286000" y="5172980"/>
            <a:ext cx="1737360" cy="502920"/>
          </a:xfrm>
          <a:prstGeom prst="roundRect">
            <a:avLst>
              <a:gd name="adj" fmla="val 14545"/>
            </a:avLst>
          </a:prstGeom>
          <a:solidFill>
            <a:srgbClr val="E7EFF9"/>
          </a:solidFill>
          <a:ln w="12700">
            <a:solidFill>
              <a:srgbClr val="E7EFF9"/>
            </a:solidFill>
            <a:prstDash val="solid"/>
          </a:ln>
        </p:spPr>
      </p:sp>
      <p:sp>
        <p:nvSpPr>
          <p:cNvPr id="35" name="Text 31"/>
          <p:cNvSpPr txBox="1"/>
          <p:nvPr/>
        </p:nvSpPr>
        <p:spPr>
          <a:xfrm>
            <a:off x="2286000" y="517298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Fold away ideas that failed</a:t>
            </a:r>
            <a:endParaRPr lang="en-US" sz="1100" dirty="0"/>
          </a:p>
        </p:txBody>
      </p:sp>
      <p:sp>
        <p:nvSpPr>
          <p:cNvPr id="36" name="Shape 32"/>
          <p:cNvSpPr/>
          <p:nvPr/>
        </p:nvSpPr>
        <p:spPr>
          <a:xfrm>
            <a:off x="4114800" y="5172980"/>
            <a:ext cx="1737360" cy="502920"/>
          </a:xfrm>
          <a:prstGeom prst="roundRect">
            <a:avLst>
              <a:gd name="adj" fmla="val 14545"/>
            </a:avLst>
          </a:prstGeom>
          <a:solidFill>
            <a:srgbClr val="E7EFF9"/>
          </a:solidFill>
          <a:ln w="12700">
            <a:solidFill>
              <a:srgbClr val="E7EFF9"/>
            </a:solidFill>
            <a:prstDash val="solid"/>
          </a:ln>
        </p:spPr>
      </p:sp>
      <p:sp>
        <p:nvSpPr>
          <p:cNvPr id="37" name="Text 33"/>
          <p:cNvSpPr txBox="1"/>
          <p:nvPr/>
        </p:nvSpPr>
        <p:spPr>
          <a:xfrm>
            <a:off x="4114800" y="517298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 results (data, graphs, notes)</a:t>
            </a:r>
            <a:endParaRPr lang="en-US" sz="1100" dirty="0"/>
          </a:p>
        </p:txBody>
      </p:sp>
      <p:sp>
        <p:nvSpPr>
          <p:cNvPr id="38" name="Shape 34"/>
          <p:cNvSpPr/>
          <p:nvPr/>
        </p:nvSpPr>
        <p:spPr>
          <a:xfrm>
            <a:off x="5943600" y="5172980"/>
            <a:ext cx="1737360" cy="502920"/>
          </a:xfrm>
          <a:prstGeom prst="roundRect">
            <a:avLst>
              <a:gd name="adj" fmla="val 14545"/>
            </a:avLst>
          </a:prstGeom>
          <a:solidFill>
            <a:srgbClr val="E7EFF9"/>
          </a:solidFill>
          <a:ln w="12700">
            <a:solidFill>
              <a:srgbClr val="E7EFF9"/>
            </a:solidFill>
            <a:prstDash val="solid"/>
          </a:ln>
        </p:spPr>
      </p:sp>
      <p:sp>
        <p:nvSpPr>
          <p:cNvPr id="39" name="Text 35"/>
          <p:cNvSpPr txBox="1"/>
          <p:nvPr/>
        </p:nvSpPr>
        <p:spPr>
          <a:xfrm>
            <a:off x="5943600" y="517298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 the next step</a:t>
            </a:r>
            <a:endParaRPr lang="en-US" sz="1100" dirty="0"/>
          </a:p>
        </p:txBody>
      </p:sp>
      <p:sp>
        <p:nvSpPr>
          <p:cNvPr id="40" name="Text 36"/>
          <p:cNvSpPr txBox="1"/>
          <p:nvPr/>
        </p:nvSpPr>
        <p:spPr>
          <a:xfrm>
            <a:off x="457200" y="5721620"/>
            <a:ext cx="7223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scientist stays in control: nothing changes in the tree without their approval</a:t>
            </a:r>
            <a:endParaRPr lang="en-US" sz="1100" dirty="0"/>
          </a:p>
        </p:txBody>
      </p:sp>
      <p:sp>
        <p:nvSpPr>
          <p:cNvPr id="41" name="Shape 37"/>
          <p:cNvSpPr/>
          <p:nvPr/>
        </p:nvSpPr>
        <p:spPr>
          <a:xfrm>
            <a:off x="8001000" y="5760720"/>
            <a:ext cx="3730752" cy="502920"/>
          </a:xfrm>
          <a:prstGeom prst="rect">
            <a:avLst/>
          </a:prstGeom>
          <a:solidFill>
            <a:srgbClr val="FFFFFF"/>
          </a:solidFill>
          <a:ln w="15875">
            <a:solidFill>
              <a:srgbClr val="1B365D"/>
            </a:solidFill>
            <a:prstDash val="dash"/>
          </a:ln>
        </p:spPr>
      </p:sp>
      <p:sp>
        <p:nvSpPr>
          <p:cNvPr id="42" name="Text 38"/>
          <p:cNvSpPr txBox="1"/>
          <p:nvPr/>
        </p:nvSpPr>
        <p:spPr>
          <a:xfrm>
            <a:off x="8138160" y="5806440"/>
            <a:ext cx="3456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Behind the scenes: </a:t>
            </a:r>
            <a:pPr algn="ctr" indent="0" marL="0"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language models + a research paper search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HypoTree Works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3291840" cy="0"/>
          </a:xfrm>
          <a:prstGeom prst="line">
            <a:avLst/>
          </a:prstGeom>
          <a:noFill/>
          <a:ln w="15875">
            <a:solidFill>
              <a:srgbClr val="3A7BD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969264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steps. At each one, the scientist and AI talk it through instead of the AI giving one answer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274320"/>
            <a:ext cx="3593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Human-Computer Interaction Lab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6382512"/>
            <a:ext cx="292608" cy="292608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01168" y="6382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57200" y="1554480"/>
            <a:ext cx="2667762" cy="685800"/>
          </a:xfrm>
          <a:prstGeom prst="chevron">
            <a:avLst/>
          </a:prstGeom>
          <a:solidFill>
            <a:srgbClr val="7A8A94"/>
          </a:solidFill>
          <a:ln w="12700">
            <a:solidFill>
              <a:srgbClr val="7A8A94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77240" y="1554480"/>
            <a:ext cx="202768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Break down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457200" y="2423160"/>
            <a:ext cx="2667762" cy="24688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471041" y="2560320"/>
            <a:ext cx="640080" cy="64008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F3F6E"/>
            </a:solidFill>
            <a:prstDash val="solid"/>
          </a:ln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24660" y="2713939"/>
            <a:ext cx="332842" cy="332842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94360" y="3291840"/>
            <a:ext cx="239344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scientist types in their main idea. The AI splits it into smaller ideas that can each be tested, by asking: what must be true, what could cause it, what else could explain it, and when might it not hold?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457200" y="4983480"/>
            <a:ext cx="2667762" cy="502920"/>
          </a:xfrm>
          <a:prstGeom prst="rect">
            <a:avLst/>
          </a:prstGeom>
          <a:solidFill>
            <a:srgbClr val="E7EFF9"/>
          </a:solidFill>
          <a:ln w="12700">
            <a:solidFill>
              <a:srgbClr val="E7EFF9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548640" y="4983480"/>
            <a:ext cx="248488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 a tree of smaller ideas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3326130" y="1554480"/>
            <a:ext cx="2667762" cy="685800"/>
          </a:xfrm>
          <a:prstGeom prst="chevron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3646170" y="1554480"/>
            <a:ext cx="202768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Plan experiments</a:t>
            </a:r>
            <a:endParaRPr lang="en-US" sz="1600" dirty="0"/>
          </a:p>
        </p:txBody>
      </p:sp>
      <p:sp>
        <p:nvSpPr>
          <p:cNvPr id="19" name="Shape 15"/>
          <p:cNvSpPr/>
          <p:nvPr/>
        </p:nvSpPr>
        <p:spPr>
          <a:xfrm>
            <a:off x="3326130" y="2423160"/>
            <a:ext cx="2667762" cy="24688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4339971" y="2560320"/>
            <a:ext cx="640080" cy="64008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F3F6E"/>
            </a:solidFill>
            <a:prstDash val="solid"/>
          </a:ln>
        </p:spPr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590" y="2713939"/>
            <a:ext cx="332842" cy="332842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3463290" y="3291840"/>
            <a:ext cx="239344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smaller idea gets one or more experiments with a goal, steps, and the result we expect. The reason for each experiment, backed by papers, is saved on the link.</a:t>
            </a:r>
            <a:endParaRPr lang="en-US" sz="1150" dirty="0"/>
          </a:p>
        </p:txBody>
      </p:sp>
      <p:sp>
        <p:nvSpPr>
          <p:cNvPr id="23" name="Shape 18"/>
          <p:cNvSpPr/>
          <p:nvPr/>
        </p:nvSpPr>
        <p:spPr>
          <a:xfrm>
            <a:off x="3326130" y="4983480"/>
            <a:ext cx="2667762" cy="502920"/>
          </a:xfrm>
          <a:prstGeom prst="rect">
            <a:avLst/>
          </a:prstGeom>
          <a:solidFill>
            <a:srgbClr val="E7EFF9"/>
          </a:solidFill>
          <a:ln w="12700">
            <a:solidFill>
              <a:srgbClr val="E7EFF9"/>
            </a:solidFill>
            <a:prstDash val="solid"/>
          </a:ln>
        </p:spPr>
      </p:sp>
      <p:sp>
        <p:nvSpPr>
          <p:cNvPr id="24" name="Text 19"/>
          <p:cNvSpPr txBox="1"/>
          <p:nvPr/>
        </p:nvSpPr>
        <p:spPr>
          <a:xfrm>
            <a:off x="3417570" y="4983480"/>
            <a:ext cx="248488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 experiments with reasons attached</a:t>
            </a:r>
            <a:endParaRPr lang="en-US" sz="1100" dirty="0"/>
          </a:p>
        </p:txBody>
      </p:sp>
      <p:sp>
        <p:nvSpPr>
          <p:cNvPr id="25" name="Shape 20"/>
          <p:cNvSpPr/>
          <p:nvPr/>
        </p:nvSpPr>
        <p:spPr>
          <a:xfrm>
            <a:off x="6195060" y="1554480"/>
            <a:ext cx="2667762" cy="685800"/>
          </a:xfrm>
          <a:prstGeom prst="chevron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26" name="Text 21"/>
          <p:cNvSpPr txBox="1"/>
          <p:nvPr/>
        </p:nvSpPr>
        <p:spPr>
          <a:xfrm>
            <a:off x="6515100" y="1554480"/>
            <a:ext cx="202768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Read results</a:t>
            </a:r>
            <a:endParaRPr lang="en-US" sz="1600" dirty="0"/>
          </a:p>
        </p:txBody>
      </p:sp>
      <p:sp>
        <p:nvSpPr>
          <p:cNvPr id="27" name="Shape 22"/>
          <p:cNvSpPr/>
          <p:nvPr/>
        </p:nvSpPr>
        <p:spPr>
          <a:xfrm>
            <a:off x="6195060" y="2423160"/>
            <a:ext cx="2667762" cy="24688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208901" y="2560320"/>
            <a:ext cx="640080" cy="64008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F3F6E"/>
            </a:solidFill>
            <a:prstDash val="solid"/>
          </a:ln>
        </p:spPr>
      </p:sp>
      <p:pic>
        <p:nvPicPr>
          <p:cNvPr id="2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2520" y="2713939"/>
            <a:ext cx="332842" cy="332842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6332220" y="3291840"/>
            <a:ext cx="239344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scientist uploads results (data, graphs, short notes). The AI explains what the result means for that idea, marks it supported or disproved, and points out what is still unclear.</a:t>
            </a:r>
            <a:endParaRPr lang="en-US" sz="1150" dirty="0"/>
          </a:p>
        </p:txBody>
      </p:sp>
      <p:sp>
        <p:nvSpPr>
          <p:cNvPr id="31" name="Shape 25"/>
          <p:cNvSpPr/>
          <p:nvPr/>
        </p:nvSpPr>
        <p:spPr>
          <a:xfrm>
            <a:off x="6195060" y="4983480"/>
            <a:ext cx="2667762" cy="502920"/>
          </a:xfrm>
          <a:prstGeom prst="rect">
            <a:avLst/>
          </a:prstGeom>
          <a:solidFill>
            <a:srgbClr val="E7EFF9"/>
          </a:solidFill>
          <a:ln w="12700">
            <a:solidFill>
              <a:srgbClr val="E7EFF9"/>
            </a:solidFill>
            <a:prstDash val="solid"/>
          </a:ln>
        </p:spPr>
      </p:sp>
      <p:sp>
        <p:nvSpPr>
          <p:cNvPr id="32" name="Text 26"/>
          <p:cNvSpPr txBox="1"/>
          <p:nvPr/>
        </p:nvSpPr>
        <p:spPr>
          <a:xfrm>
            <a:off x="6286500" y="4983480"/>
            <a:ext cx="248488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 each idea marked with its status</a:t>
            </a:r>
            <a:endParaRPr lang="en-US" sz="1100" dirty="0"/>
          </a:p>
        </p:txBody>
      </p:sp>
      <p:sp>
        <p:nvSpPr>
          <p:cNvPr id="33" name="Shape 27"/>
          <p:cNvSpPr/>
          <p:nvPr/>
        </p:nvSpPr>
        <p:spPr>
          <a:xfrm>
            <a:off x="9063990" y="1554480"/>
            <a:ext cx="2667762" cy="685800"/>
          </a:xfrm>
          <a:prstGeom prst="chevron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34" name="Text 28"/>
          <p:cNvSpPr txBox="1"/>
          <p:nvPr/>
        </p:nvSpPr>
        <p:spPr>
          <a:xfrm>
            <a:off x="9384030" y="1554480"/>
            <a:ext cx="202768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Choose next step</a:t>
            </a:r>
            <a:endParaRPr lang="en-US" sz="1600" dirty="0"/>
          </a:p>
        </p:txBody>
      </p:sp>
      <p:sp>
        <p:nvSpPr>
          <p:cNvPr id="35" name="Shape 29"/>
          <p:cNvSpPr/>
          <p:nvPr/>
        </p:nvSpPr>
        <p:spPr>
          <a:xfrm>
            <a:off x="9063990" y="2423160"/>
            <a:ext cx="2667762" cy="24688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10077831" y="2560320"/>
            <a:ext cx="640080" cy="64008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F3F6E"/>
            </a:solidFill>
            <a:prstDash val="solid"/>
          </a:ln>
        </p:spPr>
      </p:sp>
      <p:pic>
        <p:nvPicPr>
          <p:cNvPr id="3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1450" y="2713939"/>
            <a:ext cx="332842" cy="332842"/>
          </a:xfrm>
          <a:prstGeom prst="rect">
            <a:avLst/>
          </a:prstGeom>
        </p:spPr>
      </p:pic>
      <p:sp>
        <p:nvSpPr>
          <p:cNvPr id="38" name="Text 31"/>
          <p:cNvSpPr txBox="1"/>
          <p:nvPr/>
        </p:nvSpPr>
        <p:spPr>
          <a:xfrm>
            <a:off x="9201150" y="3291840"/>
            <a:ext cx="239344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suggests what to do next: repeat the test, add a comparison, change the idea, try another explanation, or drop it. It also suggests new ideas. The scientist picks one.</a:t>
            </a:r>
            <a:endParaRPr lang="en-US" sz="1150" dirty="0"/>
          </a:p>
        </p:txBody>
      </p:sp>
      <p:sp>
        <p:nvSpPr>
          <p:cNvPr id="39" name="Shape 32"/>
          <p:cNvSpPr/>
          <p:nvPr/>
        </p:nvSpPr>
        <p:spPr>
          <a:xfrm>
            <a:off x="9063990" y="4983480"/>
            <a:ext cx="2667762" cy="502920"/>
          </a:xfrm>
          <a:prstGeom prst="rect">
            <a:avLst/>
          </a:prstGeom>
          <a:solidFill>
            <a:srgbClr val="E7EFF9"/>
          </a:solidFill>
          <a:ln w="12700">
            <a:solidFill>
              <a:srgbClr val="E7EFF9"/>
            </a:solidFill>
            <a:prstDash val="solid"/>
          </a:ln>
        </p:spPr>
      </p:sp>
      <p:sp>
        <p:nvSpPr>
          <p:cNvPr id="40" name="Text 33"/>
          <p:cNvSpPr txBox="1"/>
          <p:nvPr/>
        </p:nvSpPr>
        <p:spPr>
          <a:xfrm>
            <a:off x="9155430" y="4983480"/>
            <a:ext cx="248488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 a new branch; the old one is folded away</a:t>
            </a:r>
            <a:endParaRPr lang="en-US" sz="1100" dirty="0"/>
          </a:p>
        </p:txBody>
      </p:sp>
      <p:sp>
        <p:nvSpPr>
          <p:cNvPr id="41" name="Shape 34"/>
          <p:cNvSpPr/>
          <p:nvPr/>
        </p:nvSpPr>
        <p:spPr>
          <a:xfrm>
            <a:off x="457200" y="5623560"/>
            <a:ext cx="11274552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1B365D"/>
            </a:solidFill>
            <a:prstDash val="dash"/>
          </a:ln>
        </p:spPr>
      </p:sp>
      <p:sp>
        <p:nvSpPr>
          <p:cNvPr id="42" name="Text 35"/>
          <p:cNvSpPr txBox="1"/>
          <p:nvPr/>
        </p:nvSpPr>
        <p:spPr>
          <a:xfrm>
            <a:off x="594360" y="5669280"/>
            <a:ext cx="11000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scientist decides at every step: </a:t>
            </a:r>
            <a:pPr algn="ctr" indent="0" marL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can edit anything, choose between AI suggestions, and approve each change.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When a Result Is Unexpected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6583680" cy="0"/>
          </a:xfrm>
          <a:prstGeom prst="line">
            <a:avLst/>
          </a:prstGeom>
          <a:noFill/>
          <a:ln w="15875">
            <a:solidFill>
              <a:srgbClr val="3A7BD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969264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suggests new explanations, and the scientist picks which one to test next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274320"/>
            <a:ext cx="3593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Human-Computer Interaction Lab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6382512"/>
            <a:ext cx="292608" cy="292608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01168" y="6382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8138160" y="1554480"/>
            <a:ext cx="320040" cy="201168"/>
          </a:xfrm>
          <a:prstGeom prst="roundRect">
            <a:avLst>
              <a:gd name="adj" fmla="val 22727"/>
            </a:avLst>
          </a:prstGeom>
          <a:solidFill>
            <a:srgbClr val="FFFFFF"/>
          </a:solidFill>
          <a:ln w="19050">
            <a:solidFill>
              <a:srgbClr val="4FA3D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503920" y="1508760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9464040" y="1554480"/>
            <a:ext cx="320040" cy="201168"/>
          </a:xfrm>
          <a:prstGeom prst="roundRect">
            <a:avLst>
              <a:gd name="adj" fmla="val 22727"/>
            </a:avLst>
          </a:prstGeom>
          <a:solidFill>
            <a:srgbClr val="FFFFFF"/>
          </a:solidFill>
          <a:ln w="19050">
            <a:solidFill>
              <a:srgbClr val="C55A11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9829800" y="1508760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10789920" y="1554480"/>
            <a:ext cx="320040" cy="201168"/>
          </a:xfrm>
          <a:prstGeom prst="roundRect">
            <a:avLst>
              <a:gd name="adj" fmla="val 22727"/>
            </a:avLst>
          </a:prstGeom>
          <a:solidFill>
            <a:srgbClr val="FFFFFF"/>
          </a:solidFill>
          <a:ln w="19050">
            <a:solidFill>
              <a:srgbClr val="4FA3DC"/>
            </a:solidFill>
            <a:prstDash val="dash"/>
          </a:ln>
        </p:spPr>
      </p:sp>
      <p:sp>
        <p:nvSpPr>
          <p:cNvPr id="14" name="Text 11"/>
          <p:cNvSpPr txBox="1"/>
          <p:nvPr/>
        </p:nvSpPr>
        <p:spPr>
          <a:xfrm>
            <a:off x="11155680" y="1508760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suggestion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457200" y="1874520"/>
            <a:ext cx="3291840" cy="365760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457200" y="18745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Before: the result goes against the idea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685800" y="2423160"/>
            <a:ext cx="28346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9050">
            <a:solidFill>
              <a:srgbClr val="4FA3DC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758952" y="2459736"/>
            <a:ext cx="2688336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Idea: cells with more Protein P die more often when given Drug D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2103120" y="3291840"/>
            <a:ext cx="0" cy="320040"/>
          </a:xfrm>
          <a:prstGeom prst="line">
            <a:avLst/>
          </a:prstGeom>
          <a:noFill/>
          <a:ln w="15875">
            <a:solidFill>
              <a:srgbClr val="6B7B86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685800" y="3611880"/>
            <a:ext cx="283464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9050">
            <a:solidFill>
              <a:srgbClr val="C55A11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758952" y="3648456"/>
            <a:ext cx="2688336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Experiment: split one group of cancer cells into high-P and low-P, give both Drug D for 3 days, count how many survive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685800" y="4937760"/>
            <a:ext cx="2834640" cy="457200"/>
          </a:xfrm>
          <a:prstGeom prst="roundRect">
            <a:avLst>
              <a:gd name="adj" fmla="val 16000"/>
            </a:avLst>
          </a:prstGeom>
          <a:solidFill>
            <a:srgbClr val="FBE9E7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777240" y="493776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 </a:t>
            </a:r>
            <a:pPr algn="ctr"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groups survived equally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2103120" y="4754880"/>
            <a:ext cx="0" cy="182880"/>
          </a:xfrm>
          <a:prstGeom prst="line">
            <a:avLst/>
          </a:prstGeom>
          <a:noFill/>
          <a:ln w="15875">
            <a:solidFill>
              <a:srgbClr val="6B7B86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3931920" y="3611880"/>
            <a:ext cx="548640" cy="292608"/>
          </a:xfrm>
          <a:prstGeom prst="rightArrow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3703320" y="3931920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suggests new ideas</a:t>
            </a:r>
            <a:endParaRPr lang="en-US" sz="950" dirty="0"/>
          </a:p>
        </p:txBody>
      </p:sp>
      <p:sp>
        <p:nvSpPr>
          <p:cNvPr id="27" name="Shape 24"/>
          <p:cNvSpPr/>
          <p:nvPr/>
        </p:nvSpPr>
        <p:spPr>
          <a:xfrm>
            <a:off x="4709160" y="1874520"/>
            <a:ext cx="7022592" cy="365760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4709160" y="1874520"/>
            <a:ext cx="7022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After: AI offers three new ideas, the scientist picks one</a:t>
            </a:r>
            <a:endParaRPr lang="en-US" sz="1250" dirty="0"/>
          </a:p>
        </p:txBody>
      </p:sp>
      <p:sp>
        <p:nvSpPr>
          <p:cNvPr id="29" name="Shape 26"/>
          <p:cNvSpPr/>
          <p:nvPr/>
        </p:nvSpPr>
        <p:spPr>
          <a:xfrm>
            <a:off x="4709160" y="2423160"/>
            <a:ext cx="2212848" cy="1097280"/>
          </a:xfrm>
          <a:prstGeom prst="roundRect">
            <a:avLst>
              <a:gd name="adj" fmla="val 6667"/>
            </a:avLst>
          </a:prstGeom>
          <a:solidFill>
            <a:srgbClr val="EAF4FB"/>
          </a:solidFill>
          <a:ln w="28575">
            <a:solidFill>
              <a:srgbClr val="4FA3DC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4782312" y="2459736"/>
            <a:ext cx="2066544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 P is a sign of which cell types respond, not the cause of cell death</a:t>
            </a:r>
            <a:endParaRPr lang="en-US" sz="1050" dirty="0"/>
          </a:p>
        </p:txBody>
      </p:sp>
      <p:sp>
        <p:nvSpPr>
          <p:cNvPr id="31" name="Shape 28"/>
          <p:cNvSpPr/>
          <p:nvPr/>
        </p:nvSpPr>
        <p:spPr>
          <a:xfrm>
            <a:off x="6629400" y="2295144"/>
            <a:ext cx="274320" cy="274320"/>
          </a:xfrm>
          <a:prstGeom prst="ellipse">
            <a:avLst/>
          </a:prstGeom>
          <a:solidFill>
            <a:srgbClr val="3A9D5D"/>
          </a:solidFill>
          <a:ln w="12700">
            <a:solidFill>
              <a:srgbClr val="3A9D5D"/>
            </a:solidFill>
            <a:prstDash val="solid"/>
          </a:ln>
        </p:spPr>
      </p:sp>
      <p:pic>
        <p:nvPicPr>
          <p:cNvPr id="3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3408" y="2359152"/>
            <a:ext cx="146304" cy="146304"/>
          </a:xfrm>
          <a:prstGeom prst="rect">
            <a:avLst/>
          </a:prstGeom>
        </p:spPr>
      </p:pic>
      <p:sp>
        <p:nvSpPr>
          <p:cNvPr id="33" name="Shape 29"/>
          <p:cNvSpPr/>
          <p:nvPr/>
        </p:nvSpPr>
        <p:spPr>
          <a:xfrm>
            <a:off x="7114032" y="2423160"/>
            <a:ext cx="2212848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9050">
            <a:solidFill>
              <a:srgbClr val="4FA3DC"/>
            </a:solidFill>
            <a:prstDash val="dash"/>
          </a:ln>
        </p:spPr>
      </p:sp>
      <p:sp>
        <p:nvSpPr>
          <p:cNvPr id="34" name="Text 30"/>
          <p:cNvSpPr txBox="1"/>
          <p:nvPr/>
        </p:nvSpPr>
        <p:spPr>
          <a:xfrm>
            <a:off x="7187184" y="2459736"/>
            <a:ext cx="2066544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 P is linked to the type of cancer, not to the drug itself</a:t>
            </a:r>
            <a:endParaRPr lang="en-US" sz="1050" dirty="0"/>
          </a:p>
        </p:txBody>
      </p:sp>
      <p:sp>
        <p:nvSpPr>
          <p:cNvPr id="35" name="Shape 31"/>
          <p:cNvSpPr/>
          <p:nvPr/>
        </p:nvSpPr>
        <p:spPr>
          <a:xfrm>
            <a:off x="9518904" y="2423160"/>
            <a:ext cx="2212848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9050">
            <a:solidFill>
              <a:srgbClr val="4FA3DC"/>
            </a:solidFill>
            <a:prstDash val="dash"/>
          </a:ln>
        </p:spPr>
      </p:sp>
      <p:sp>
        <p:nvSpPr>
          <p:cNvPr id="36" name="Text 32"/>
          <p:cNvSpPr txBox="1"/>
          <p:nvPr/>
        </p:nvSpPr>
        <p:spPr>
          <a:xfrm>
            <a:off x="9592056" y="2459736"/>
            <a:ext cx="2066544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Splitting one group of cells was too short-term to show a difference</a:t>
            </a:r>
            <a:endParaRPr lang="en-US" sz="1050" dirty="0"/>
          </a:p>
        </p:txBody>
      </p:sp>
      <p:sp>
        <p:nvSpPr>
          <p:cNvPr id="37" name="Text 33"/>
          <p:cNvSpPr txBox="1"/>
          <p:nvPr/>
        </p:nvSpPr>
        <p:spPr>
          <a:xfrm>
            <a:off x="4709160" y="3593592"/>
            <a:ext cx="70225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scientist picks idea 1 and asks the AI: why this idea, what supports it, and how to test it</a:t>
            </a:r>
            <a:endParaRPr lang="en-US" sz="1050" dirty="0"/>
          </a:p>
        </p:txBody>
      </p:sp>
      <p:sp>
        <p:nvSpPr>
          <p:cNvPr id="38" name="Shape 34"/>
          <p:cNvSpPr/>
          <p:nvPr/>
        </p:nvSpPr>
        <p:spPr>
          <a:xfrm>
            <a:off x="5815584" y="3886200"/>
            <a:ext cx="0" cy="274320"/>
          </a:xfrm>
          <a:prstGeom prst="line">
            <a:avLst/>
          </a:prstGeom>
          <a:noFill/>
          <a:ln w="15875">
            <a:solidFill>
              <a:srgbClr val="6B7B86"/>
            </a:solidFill>
            <a:prstDash val="solid"/>
            <a:tailEnd type="triangle"/>
          </a:ln>
        </p:spPr>
      </p:sp>
      <p:sp>
        <p:nvSpPr>
          <p:cNvPr id="39" name="Shape 35"/>
          <p:cNvSpPr/>
          <p:nvPr/>
        </p:nvSpPr>
        <p:spPr>
          <a:xfrm>
            <a:off x="4709160" y="4160520"/>
            <a:ext cx="331012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C55A11"/>
            </a:solidFill>
            <a:prstDash val="solid"/>
          </a:ln>
        </p:spPr>
      </p:sp>
      <p:sp>
        <p:nvSpPr>
          <p:cNvPr id="40" name="Text 36"/>
          <p:cNvSpPr txBox="1"/>
          <p:nvPr/>
        </p:nvSpPr>
        <p:spPr>
          <a:xfrm>
            <a:off x="4782312" y="4197096"/>
            <a:ext cx="3163824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experiment: compare several high-P and low-P cell types from the same kind of cancer, give all Drug D, count survivors</a:t>
            </a:r>
            <a:endParaRPr lang="en-US" sz="1050" dirty="0"/>
          </a:p>
        </p:txBody>
      </p:sp>
      <p:sp>
        <p:nvSpPr>
          <p:cNvPr id="41" name="Shape 37"/>
          <p:cNvSpPr/>
          <p:nvPr/>
        </p:nvSpPr>
        <p:spPr>
          <a:xfrm>
            <a:off x="8247888" y="4160520"/>
            <a:ext cx="3474720" cy="1005840"/>
          </a:xfrm>
          <a:prstGeom prst="roundRect">
            <a:avLst>
              <a:gd name="adj" fmla="val 7273"/>
            </a:avLst>
          </a:prstGeom>
          <a:solidFill>
            <a:srgbClr val="F7F7F7"/>
          </a:solidFill>
          <a:ln w="12700">
            <a:solidFill>
              <a:srgbClr val="BBBBBB"/>
            </a:solidFill>
            <a:prstDash val="dash"/>
          </a:ln>
        </p:spPr>
      </p:sp>
      <p:sp>
        <p:nvSpPr>
          <p:cNvPr id="42" name="Text 38"/>
          <p:cNvSpPr txBox="1"/>
          <p:nvPr/>
        </p:nvSpPr>
        <p:spPr>
          <a:xfrm>
            <a:off x="8385048" y="420624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idea is folded away, not deleted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still see what was tried and why. The AI also checks if the new idea affects other parts of the tree.</a:t>
            </a:r>
            <a:endParaRPr lang="en-US" sz="1050" dirty="0"/>
          </a:p>
        </p:txBody>
      </p:sp>
      <p:sp>
        <p:nvSpPr>
          <p:cNvPr id="43" name="Shape 39"/>
          <p:cNvSpPr/>
          <p:nvPr/>
        </p:nvSpPr>
        <p:spPr>
          <a:xfrm>
            <a:off x="457200" y="5623560"/>
            <a:ext cx="11274552" cy="640080"/>
          </a:xfrm>
          <a:prstGeom prst="rect">
            <a:avLst/>
          </a:prstGeom>
          <a:solidFill>
            <a:srgbClr val="FFFFFF"/>
          </a:solidFill>
          <a:ln w="15875">
            <a:solidFill>
              <a:srgbClr val="1B365D"/>
            </a:solidFill>
            <a:prstDash val="dash"/>
          </a:ln>
        </p:spPr>
      </p:sp>
      <p:sp>
        <p:nvSpPr>
          <p:cNvPr id="44" name="Text 40"/>
          <p:cNvSpPr txBox="1"/>
          <p:nvPr/>
        </p:nvSpPr>
        <p:spPr>
          <a:xfrm>
            <a:off x="594360" y="5669280"/>
            <a:ext cx="110002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algn="ctr" indent="0" marL="0">
              <a:buNone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surprising result becomes a clue about what to fix, instead of just "the idea failed".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Compared Against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4389120" cy="0"/>
          </a:xfrm>
          <a:prstGeom prst="line">
            <a:avLst/>
          </a:prstGeom>
          <a:noFill/>
          <a:ln w="15875">
            <a:solidFill>
              <a:srgbClr val="3A7BD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969264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regular AI chat next to a document, using the same AI and the same research papers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274320"/>
            <a:ext cx="3593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Human-Computer Interaction Lab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6382512"/>
            <a:ext cx="292608" cy="292608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01168" y="6382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57200" y="1554480"/>
            <a:ext cx="5486400" cy="384048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57200" y="15544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Comparison tool: document + AI chat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094476" y="1554480"/>
            <a:ext cx="0" cy="4663440"/>
          </a:xfrm>
          <a:prstGeom prst="line">
            <a:avLst/>
          </a:prstGeom>
          <a:noFill/>
          <a:ln w="19050">
            <a:solidFill>
              <a:srgbClr val="333333"/>
            </a:solidFill>
            <a:prstDash val="dash"/>
          </a:ln>
        </p:spPr>
      </p:sp>
      <p:sp>
        <p:nvSpPr>
          <p:cNvPr id="12" name="Shape 9"/>
          <p:cNvSpPr/>
          <p:nvPr/>
        </p:nvSpPr>
        <p:spPr>
          <a:xfrm>
            <a:off x="6245352" y="1554480"/>
            <a:ext cx="5486400" cy="384048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245352" y="15544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HypoTree: tree workspace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457200" y="2057400"/>
            <a:ext cx="5486400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C8C8C8"/>
            </a:solidFill>
            <a:prstDash val="solid"/>
          </a:ln>
        </p:spPr>
      </p:sp>
      <p:pic>
        <p:nvPicPr>
          <p:cNvPr id="15" name="Image 0" descr="/private/tmp/claude-501/-Users-jinkim-Documents-Codex-2026-09-13-c/39f372e2-f708-4d95-9578-5f062301da68/scratchpad/media/image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352" y="2063460"/>
            <a:ext cx="5340096" cy="3005401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245352" y="2057400"/>
            <a:ext cx="5486400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C8C8C8"/>
            </a:solidFill>
            <a:prstDash val="solid"/>
          </a:ln>
        </p:spPr>
      </p:sp>
      <p:pic>
        <p:nvPicPr>
          <p:cNvPr id="17" name="Image 1" descr="/private/tmp/claude-501/-Users-jinkim-Documents-Codex-2026-09-13-c/39f372e2-f708-4d95-9578-5f062301da68/scratchpad/media/image2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504" y="2313184"/>
            <a:ext cx="5340096" cy="2505951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548640" y="5166360"/>
            <a:ext cx="5303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document with fill-in sections: main idea, smaller ideas, experiment plan, results, and next step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chat can suggest ideas, experiments, paper summaries, and next steps as text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scientist has to copy and organize the answers into the document by hand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6336792" y="5166360"/>
            <a:ext cx="5303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AI suggestions appear as boxes in a tree that grows (DG1)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link shows its reason and papers; each box has its own AI that remembers (DG2)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results update the tree and bring up suggested next steps (DG3)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Improving the Tool With Researchers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6400800" cy="0"/>
          </a:xfrm>
          <a:prstGeom prst="line">
            <a:avLst/>
          </a:prstGeom>
          <a:noFill/>
          <a:ln w="15875">
            <a:solidFill>
              <a:srgbClr val="3A7BD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969264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built a first version, showed it to scientists, and improved it based on what they said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274320"/>
            <a:ext cx="3593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Human-Computer Interaction Lab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6382512"/>
            <a:ext cx="292608" cy="292608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01168" y="6382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1584655" y="2057400"/>
            <a:ext cx="9019642" cy="0"/>
          </a:xfrm>
          <a:prstGeom prst="line">
            <a:avLst/>
          </a:prstGeom>
          <a:noFill/>
          <a:ln w="25400">
            <a:solidFill>
              <a:srgbClr val="3A7BD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401775" y="1874520"/>
            <a:ext cx="365760" cy="365760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401775" y="1874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457200" y="1490472"/>
            <a:ext cx="225491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A7B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</a:t>
            </a:r>
            <a:endParaRPr lang="en-US" sz="11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2331720"/>
            <a:ext cx="207203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version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 mock-ups and a first AI setup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656686" y="1874520"/>
            <a:ext cx="365760" cy="365760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3656686" y="1874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2712110" y="1490472"/>
            <a:ext cx="225491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A7B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Weeks 10–11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2803550" y="2331720"/>
            <a:ext cx="207203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sessions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researchers tried it on their own ideas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5911596" y="1874520"/>
            <a:ext cx="365760" cy="365760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5911596" y="1874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4967021" y="1490472"/>
            <a:ext cx="225491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A7B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June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5058461" y="2331720"/>
            <a:ext cx="207203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version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put online; comparison chat built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8166506" y="1874520"/>
            <a:ext cx="365760" cy="365760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8166506" y="1874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7221931" y="1490472"/>
            <a:ext cx="225491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A7B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July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7313371" y="2331720"/>
            <a:ext cx="207203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Trial runs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Shortened tasks to 25 min; made a scoring guide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10421417" y="1874520"/>
            <a:ext cx="365760" cy="365760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10421417" y="1874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9476842" y="1490472"/>
            <a:ext cx="225491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A7B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9568282" y="2331720"/>
            <a:ext cx="207203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studies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1 (16 people) and Study 2 (10 people)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457200" y="3291840"/>
            <a:ext cx="11274552" cy="365760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457200" y="3291840"/>
            <a:ext cx="11274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researchers asked for, and what we changed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457200" y="3794760"/>
            <a:ext cx="3636264" cy="100584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594360" y="3849624"/>
            <a:ext cx="33619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"Show how sure the AI is"</a:t>
            </a:r>
            <a:endParaRPr lang="en-US" sz="1150" dirty="0"/>
          </a:p>
          <a:p>
            <a:pPr algn="ctr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Links drawn thicker when the AI is more confident</a:t>
            </a:r>
            <a:endParaRPr lang="en-US" sz="1150" dirty="0"/>
          </a:p>
        </p:txBody>
      </p:sp>
      <p:sp>
        <p:nvSpPr>
          <p:cNvPr id="34" name="Shape 31"/>
          <p:cNvSpPr/>
          <p:nvPr/>
        </p:nvSpPr>
        <p:spPr>
          <a:xfrm>
            <a:off x="4276344" y="3794760"/>
            <a:ext cx="3636264" cy="100584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4413504" y="3849624"/>
            <a:ext cx="33619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"Tell me what result to expect"</a:t>
            </a:r>
            <a:endParaRPr lang="en-US" sz="1150" dirty="0"/>
          </a:p>
          <a:p>
            <a:pPr algn="ctr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experiment now lists its expected result</a:t>
            </a:r>
            <a:endParaRPr lang="en-US" sz="1150" dirty="0"/>
          </a:p>
        </p:txBody>
      </p:sp>
      <p:sp>
        <p:nvSpPr>
          <p:cNvPr id="36" name="Shape 33"/>
          <p:cNvSpPr/>
          <p:nvPr/>
        </p:nvSpPr>
        <p:spPr>
          <a:xfrm>
            <a:off x="8095488" y="3794760"/>
            <a:ext cx="3636264" cy="100584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8232648" y="3849624"/>
            <a:ext cx="33619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"Experiment steps are too long and vague"</a:t>
            </a:r>
            <a:endParaRPr lang="en-US" sz="1150" dirty="0"/>
          </a:p>
          <a:p>
            <a:pPr algn="ctr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Shorter steps inside each box, fitted to the idea being tested</a:t>
            </a:r>
            <a:endParaRPr lang="en-US" sz="1150" dirty="0"/>
          </a:p>
        </p:txBody>
      </p:sp>
      <p:sp>
        <p:nvSpPr>
          <p:cNvPr id="38" name="Shape 35"/>
          <p:cNvSpPr/>
          <p:nvPr/>
        </p:nvSpPr>
        <p:spPr>
          <a:xfrm>
            <a:off x="457200" y="4937760"/>
            <a:ext cx="3636264" cy="100584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39" name="Text 36"/>
          <p:cNvSpPr txBox="1"/>
          <p:nvPr/>
        </p:nvSpPr>
        <p:spPr>
          <a:xfrm>
            <a:off x="594360" y="4992624"/>
            <a:ext cx="33619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"Let me add and change ideas myself"</a:t>
            </a:r>
            <a:endParaRPr lang="en-US" sz="1150" dirty="0"/>
          </a:p>
          <a:p>
            <a:pPr algn="ctr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box can be added, edited, or folded away</a:t>
            </a:r>
            <a:endParaRPr lang="en-US" sz="1150" dirty="0"/>
          </a:p>
        </p:txBody>
      </p:sp>
      <p:sp>
        <p:nvSpPr>
          <p:cNvPr id="40" name="Shape 37"/>
          <p:cNvSpPr/>
          <p:nvPr/>
        </p:nvSpPr>
        <p:spPr>
          <a:xfrm>
            <a:off x="4276344" y="4937760"/>
            <a:ext cx="3636264" cy="100584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41" name="Text 38"/>
          <p:cNvSpPr txBox="1"/>
          <p:nvPr/>
        </p:nvSpPr>
        <p:spPr>
          <a:xfrm>
            <a:off x="4413504" y="4992624"/>
            <a:ext cx="33619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"Remember what we discussed"</a:t>
            </a:r>
            <a:endParaRPr lang="en-US" sz="1150" dirty="0"/>
          </a:p>
          <a:p>
            <a:pPr algn="ctr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box has its own AI that keeps its chat history</a:t>
            </a:r>
            <a:endParaRPr lang="en-US" sz="1150" dirty="0"/>
          </a:p>
        </p:txBody>
      </p:sp>
      <p:sp>
        <p:nvSpPr>
          <p:cNvPr id="42" name="Shape 39"/>
          <p:cNvSpPr/>
          <p:nvPr/>
        </p:nvSpPr>
        <p:spPr>
          <a:xfrm>
            <a:off x="8095488" y="4937760"/>
            <a:ext cx="3636264" cy="100584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43" name="Text 40"/>
          <p:cNvSpPr txBox="1"/>
          <p:nvPr/>
        </p:nvSpPr>
        <p:spPr>
          <a:xfrm>
            <a:off x="8232648" y="4992624"/>
            <a:ext cx="33619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"After a result, suggest new ideas and new tests"</a:t>
            </a:r>
            <a:endParaRPr lang="en-US" sz="1150" dirty="0"/>
          </a:p>
          <a:p>
            <a:pPr algn="ctr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now offers both; the scientist chooses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Tested HypoTree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4023360" cy="0"/>
          </a:xfrm>
          <a:prstGeom prst="line">
            <a:avLst/>
          </a:prstGeom>
          <a:noFill/>
          <a:ln w="15875">
            <a:solidFill>
              <a:srgbClr val="3A7BD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969264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studies. Each person used both HypoTree and the regular AI chat on their own research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274320"/>
            <a:ext cx="3593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Human-Computer Interaction Lab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6382512"/>
            <a:ext cx="292608" cy="292608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01168" y="6382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57200" y="1554480"/>
            <a:ext cx="5486400" cy="384048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57200" y="15544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1: Planning experiments (16 people)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094476" y="1554480"/>
            <a:ext cx="0" cy="3566160"/>
          </a:xfrm>
          <a:prstGeom prst="line">
            <a:avLst/>
          </a:prstGeom>
          <a:noFill/>
          <a:ln w="19050">
            <a:solidFill>
              <a:srgbClr val="333333"/>
            </a:solidFill>
            <a:prstDash val="dash"/>
          </a:ln>
        </p:spPr>
      </p:sp>
      <p:sp>
        <p:nvSpPr>
          <p:cNvPr id="12" name="Shape 9"/>
          <p:cNvSpPr/>
          <p:nvPr/>
        </p:nvSpPr>
        <p:spPr>
          <a:xfrm>
            <a:off x="6245352" y="1554480"/>
            <a:ext cx="5486400" cy="384048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245352" y="15544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2: Understanding results (10 people)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457200" y="2057400"/>
            <a:ext cx="5486400" cy="1024128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66928" y="2112264"/>
            <a:ext cx="52669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Setup</a:t>
            </a:r>
            <a:endParaRPr lang="en-US" sz="13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person brought two similar ideas from their own research: one for HypoTree, one for the chat. Half started with each tool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457200" y="3191256"/>
            <a:ext cx="5486400" cy="1024128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66928" y="3246120"/>
            <a:ext cx="52669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3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 the idea into smaller parts, choose experiments, and write a short plan: the main idea, its parts, the reasons, the experiments, and expected results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457200" y="4325112"/>
            <a:ext cx="5486400" cy="1024128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566928" y="4379976"/>
            <a:ext cx="52669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measured</a:t>
            </a:r>
            <a:endParaRPr lang="en-US" sz="13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1–7 ratings of organization, reasons, control, and confidence; how much effort it took; 3 experts scored each plan without knowing which tool made it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6245352" y="2057400"/>
            <a:ext cx="5486400" cy="1024128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355080" y="2112264"/>
            <a:ext cx="52669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Setup</a:t>
            </a:r>
            <a:endParaRPr lang="en-US" sz="13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gave each person sample experiment results for their own idea, in both tools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6245352" y="3191256"/>
            <a:ext cx="5486400" cy="1024128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355080" y="3246120"/>
            <a:ext cx="52669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3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the results, figure out what they mean for the idea, decide the next step, and update the plan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6245352" y="4325112"/>
            <a:ext cx="5486400" cy="1024128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6355080" y="4379976"/>
            <a:ext cx="52669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measured</a:t>
            </a:r>
            <a:endParaRPr lang="en-US" sz="13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1–7 ratings of help with reading results and choosing next steps, confidence, fit with their work, and control; follow-up interview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457200" y="5257800"/>
            <a:ext cx="11274552" cy="960120"/>
          </a:xfrm>
          <a:prstGeom prst="rect">
            <a:avLst/>
          </a:prstGeom>
          <a:solidFill>
            <a:srgbClr val="E7EFF9"/>
          </a:solidFill>
          <a:ln w="12700">
            <a:solidFill>
              <a:srgbClr val="E7EFF9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548640" y="5303520"/>
            <a:ext cx="263575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Same-person comparison</a:t>
            </a:r>
            <a:endParaRPr lang="en-US" sz="125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person's two scores compared directly</a:t>
            </a:r>
            <a:endParaRPr lang="en-US" sz="1250" dirty="0"/>
          </a:p>
        </p:txBody>
      </p:sp>
      <p:sp>
        <p:nvSpPr>
          <p:cNvPr id="28" name="Text 25"/>
          <p:cNvSpPr txBox="1"/>
          <p:nvPr/>
        </p:nvSpPr>
        <p:spPr>
          <a:xfrm>
            <a:off x="3367278" y="5303520"/>
            <a:ext cx="263575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statistical tests</a:t>
            </a:r>
            <a:endParaRPr lang="en-US" sz="125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checked results two ways to be sure</a:t>
            </a:r>
            <a:endParaRPr lang="en-US" sz="1250" dirty="0"/>
          </a:p>
        </p:txBody>
      </p:sp>
      <p:sp>
        <p:nvSpPr>
          <p:cNvPr id="29" name="Text 26"/>
          <p:cNvSpPr txBox="1"/>
          <p:nvPr/>
        </p:nvSpPr>
        <p:spPr>
          <a:xfrm>
            <a:off x="6185916" y="5303520"/>
            <a:ext cx="263575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Stricter threshold</a:t>
            </a:r>
            <a:endParaRPr lang="en-US" sz="125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adjusted for testing many things at once</a:t>
            </a:r>
            <a:endParaRPr lang="en-US" sz="1250" dirty="0"/>
          </a:p>
        </p:txBody>
      </p:sp>
      <p:sp>
        <p:nvSpPr>
          <p:cNvPr id="30" name="Text 27"/>
          <p:cNvSpPr txBox="1"/>
          <p:nvPr/>
        </p:nvSpPr>
        <p:spPr>
          <a:xfrm>
            <a:off x="9004554" y="5303520"/>
            <a:ext cx="263575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 scoring guide</a:t>
            </a:r>
            <a:endParaRPr lang="en-US" sz="125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clear, organized, traceable, testable, sound, doable</a:t>
            </a:r>
            <a:endParaRPr lang="en-US" sz="1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1 Results: Planning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4572000" cy="0"/>
          </a:xfrm>
          <a:prstGeom prst="line">
            <a:avLst/>
          </a:prstGeom>
          <a:noFill/>
          <a:ln w="15875">
            <a:solidFill>
              <a:srgbClr val="3A7BD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969264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people rated HypoTree clearly higher on every measure, and found it less tiring to use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274320"/>
            <a:ext cx="3593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Human-Computer Interaction Lab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6382512"/>
            <a:ext cx="292608" cy="292608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01168" y="6382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457200" y="1508760"/>
          <a:ext cx="585216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Shape 6"/>
          <p:cNvSpPr/>
          <p:nvPr/>
        </p:nvSpPr>
        <p:spPr>
          <a:xfrm>
            <a:off x="6382512" y="1508760"/>
            <a:ext cx="0" cy="3383280"/>
          </a:xfrm>
          <a:prstGeom prst="line">
            <a:avLst/>
          </a:prstGeom>
          <a:noFill/>
          <a:ln w="19050">
            <a:solidFill>
              <a:srgbClr val="333333"/>
            </a:solidFill>
            <a:prstDash val="dash"/>
          </a:ln>
        </p:spPr>
      </p:sp>
      <p:graphicFrame>
        <p:nvGraphicFramePr>
          <p:cNvPr id="11" name="Chart 1" descr=""/>
          <p:cNvGraphicFramePr/>
          <p:nvPr/>
        </p:nvGraphicFramePr>
        <p:xfrm>
          <a:off x="6492240" y="1508760"/>
          <a:ext cx="5239512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Shape 7"/>
          <p:cNvSpPr/>
          <p:nvPr/>
        </p:nvSpPr>
        <p:spPr>
          <a:xfrm>
            <a:off x="457200" y="5074920"/>
            <a:ext cx="2681478" cy="11430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3" name="Text 8"/>
          <p:cNvSpPr txBox="1"/>
          <p:nvPr/>
        </p:nvSpPr>
        <p:spPr>
          <a:xfrm>
            <a:off x="457200" y="5120640"/>
            <a:ext cx="268147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6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+1.9</a:t>
            </a:r>
            <a:endParaRPr lang="en-US" sz="2600" dirty="0"/>
          </a:p>
        </p:txBody>
      </p:sp>
      <p:sp>
        <p:nvSpPr>
          <p:cNvPr id="14" name="Text 9"/>
          <p:cNvSpPr txBox="1"/>
          <p:nvPr/>
        </p:nvSpPr>
        <p:spPr>
          <a:xfrm>
            <a:off x="548640" y="5669280"/>
            <a:ext cx="24985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higher overall rating (4.3 → 6.2 out of 7)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3321558" y="5074920"/>
            <a:ext cx="2681478" cy="11430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Text 11"/>
          <p:cNvSpPr txBox="1"/>
          <p:nvPr/>
        </p:nvSpPr>
        <p:spPr>
          <a:xfrm>
            <a:off x="3321558" y="5120640"/>
            <a:ext cx="268147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6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large</a:t>
            </a:r>
            <a:endParaRPr lang="en-US" sz="2600" dirty="0"/>
          </a:p>
        </p:txBody>
      </p:sp>
      <p:sp>
        <p:nvSpPr>
          <p:cNvPr id="17" name="Text 12"/>
          <p:cNvSpPr txBox="1"/>
          <p:nvPr/>
        </p:nvSpPr>
        <p:spPr>
          <a:xfrm>
            <a:off x="3412998" y="5669280"/>
            <a:ext cx="24985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difference, far beyond chance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6185916" y="5074920"/>
            <a:ext cx="2681478" cy="11430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9" name="Text 14"/>
          <p:cNvSpPr txBox="1"/>
          <p:nvPr/>
        </p:nvSpPr>
        <p:spPr>
          <a:xfrm>
            <a:off x="6185916" y="5120640"/>
            <a:ext cx="268147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6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−1.3</a:t>
            </a:r>
            <a:endParaRPr lang="en-US" sz="2600" dirty="0"/>
          </a:p>
        </p:txBody>
      </p:sp>
      <p:sp>
        <p:nvSpPr>
          <p:cNvPr id="20" name="Text 15"/>
          <p:cNvSpPr txBox="1"/>
          <p:nvPr/>
        </p:nvSpPr>
        <p:spPr>
          <a:xfrm>
            <a:off x="6277356" y="5669280"/>
            <a:ext cx="24985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lower workload (3.6 → 2.3)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9050274" y="5074920"/>
            <a:ext cx="2681478" cy="11430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2" name="Text 17"/>
          <p:cNvSpPr txBox="1"/>
          <p:nvPr/>
        </p:nvSpPr>
        <p:spPr>
          <a:xfrm>
            <a:off x="9050274" y="5120640"/>
            <a:ext cx="268147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6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5.8 vs 4.2</a:t>
            </a:r>
            <a:endParaRPr lang="en-US" sz="2600" dirty="0"/>
          </a:p>
        </p:txBody>
      </p:sp>
      <p:sp>
        <p:nvSpPr>
          <p:cNvPr id="23" name="Text 18"/>
          <p:cNvSpPr txBox="1"/>
          <p:nvPr/>
        </p:nvSpPr>
        <p:spPr>
          <a:xfrm>
            <a:off x="9141714" y="5669280"/>
            <a:ext cx="24985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successful people felt, HypoTree vs chat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 Scores and Study 2 Results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6035040" cy="0"/>
          </a:xfrm>
          <a:prstGeom prst="line">
            <a:avLst/>
          </a:prstGeom>
          <a:noFill/>
          <a:ln w="15875">
            <a:solidFill>
              <a:srgbClr val="3A7BD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969264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Experts scored HypoTree plans higher, and HypoTree helped most with understanding results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274320"/>
            <a:ext cx="3593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Human-Computer Interaction Lab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6382512"/>
            <a:ext cx="292608" cy="292608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01168" y="6382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457200" y="1508760"/>
          <a:ext cx="5852160" cy="35661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Shape 6"/>
          <p:cNvSpPr/>
          <p:nvPr/>
        </p:nvSpPr>
        <p:spPr>
          <a:xfrm>
            <a:off x="6382512" y="1508760"/>
            <a:ext cx="0" cy="4709160"/>
          </a:xfrm>
          <a:prstGeom prst="line">
            <a:avLst/>
          </a:prstGeom>
          <a:noFill/>
          <a:ln w="19050">
            <a:solidFill>
              <a:srgbClr val="333333"/>
            </a:solidFill>
            <a:prstDash val="dash"/>
          </a:ln>
        </p:spPr>
      </p:sp>
      <p:graphicFrame>
        <p:nvGraphicFramePr>
          <p:cNvPr id="11" name="Chart 1" descr=""/>
          <p:cNvGraphicFramePr/>
          <p:nvPr/>
        </p:nvGraphicFramePr>
        <p:xfrm>
          <a:off x="6492240" y="1508760"/>
          <a:ext cx="5239512" cy="35661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Shape 7"/>
          <p:cNvSpPr/>
          <p:nvPr/>
        </p:nvSpPr>
        <p:spPr>
          <a:xfrm>
            <a:off x="457200" y="5257800"/>
            <a:ext cx="5852160" cy="96012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3" name="Text 8"/>
          <p:cNvSpPr txBox="1"/>
          <p:nvPr/>
        </p:nvSpPr>
        <p:spPr>
          <a:xfrm>
            <a:off x="566928" y="5312664"/>
            <a:ext cx="5632704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Biggest gain: clear reasons. </a:t>
            </a:r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Experts could trace why each experiment was chosen (4.7 → 7.0) and found plans easier to test. "Doable" stayed the same, which the tool was not designed to change.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6492240" y="5257800"/>
            <a:ext cx="5239512" cy="96012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6601968" y="5312664"/>
            <a:ext cx="5020056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2: </a:t>
            </a:r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ratings rose by about 4 points out of 7 on every measure, and every single person preferred HypoTree.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2377440" cy="0"/>
          </a:xfrm>
          <a:prstGeom prst="line">
            <a:avLst/>
          </a:prstGeom>
          <a:noFill/>
          <a:ln w="15875">
            <a:solidFill>
              <a:srgbClr val="3A7BD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969264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learned, and what comes next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274320"/>
            <a:ext cx="3593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Human-Computer Interaction Lab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6382512"/>
            <a:ext cx="292608" cy="292608"/>
          </a:xfrm>
          <a:prstGeom prst="ellipse">
            <a:avLst/>
          </a:prstGeom>
          <a:solidFill>
            <a:srgbClr val="3A7BD5"/>
          </a:solidFill>
          <a:ln w="12700">
            <a:solidFill>
              <a:srgbClr val="3A7BD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01168" y="6382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57200" y="1554480"/>
            <a:ext cx="3605784" cy="265176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894332" y="1783080"/>
            <a:ext cx="731520" cy="73152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F3F6E"/>
            </a:solidFill>
            <a:prstDash val="solid"/>
          </a:ln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9897" y="1958645"/>
            <a:ext cx="380390" cy="38039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40080" y="2606040"/>
            <a:ext cx="3240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tree works across fields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685800" y="3200400"/>
            <a:ext cx="31485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Researchers from biology to materials science put their own ideas into the tree and found it far clearer than regular notes.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291584" y="1554480"/>
            <a:ext cx="3605784" cy="265176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5728716" y="1783080"/>
            <a:ext cx="731520" cy="73152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F3F6E"/>
            </a:solidFill>
            <a:prstDash val="solid"/>
          </a:ln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4281" y="1958645"/>
            <a:ext cx="380390" cy="38039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4474464" y="2606040"/>
            <a:ext cx="3240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answers you can check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4520184" y="3200400"/>
            <a:ext cx="31485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Saved reasons, one AI per box, and suggested ideas turn AI text into steps a scientist can follow and verify.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8125968" y="1554480"/>
            <a:ext cx="3605784" cy="265176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9563100" y="1783080"/>
            <a:ext cx="731520" cy="73152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F3F6E"/>
            </a:solidFill>
            <a:prstDash val="solid"/>
          </a:ln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8665" y="1958645"/>
            <a:ext cx="380390" cy="38039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8308848" y="2606040"/>
            <a:ext cx="3240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scientist stays in charge</a:t>
            </a:r>
            <a:endParaRPr lang="en-US" sz="1500" dirty="0"/>
          </a:p>
        </p:txBody>
      </p:sp>
      <p:sp>
        <p:nvSpPr>
          <p:cNvPr id="23" name="Text 17"/>
          <p:cNvSpPr txBox="1"/>
          <p:nvPr/>
        </p:nvSpPr>
        <p:spPr>
          <a:xfrm>
            <a:off x="8354568" y="3200400"/>
            <a:ext cx="31485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breaks down, explains, and suggests. The scientist approves every step, and it felt like less work, not more.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457200" y="4434840"/>
            <a:ext cx="11274552" cy="365760"/>
          </a:xfrm>
          <a:prstGeom prst="rect">
            <a:avLst/>
          </a:prstGeom>
          <a:solidFill>
            <a:srgbClr val="1F3F6E"/>
          </a:solidFill>
          <a:ln w="12700">
            <a:solidFill>
              <a:srgbClr val="1F3F6E"/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457200" y="4434840"/>
            <a:ext cx="11274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300" dirty="0"/>
          </a:p>
        </p:txBody>
      </p:sp>
      <p:sp>
        <p:nvSpPr>
          <p:cNvPr id="26" name="Shape 20"/>
          <p:cNvSpPr/>
          <p:nvPr/>
        </p:nvSpPr>
        <p:spPr>
          <a:xfrm>
            <a:off x="457200" y="4937760"/>
            <a:ext cx="3605784" cy="1280160"/>
          </a:xfrm>
          <a:prstGeom prst="rect">
            <a:avLst/>
          </a:prstGeom>
          <a:solidFill>
            <a:srgbClr val="FFFFFF"/>
          </a:solidFill>
          <a:ln w="15875">
            <a:solidFill>
              <a:srgbClr val="1B365D"/>
            </a:solidFill>
            <a:prstDash val="dash"/>
          </a:ln>
        </p:spPr>
      </p:sp>
      <p:sp>
        <p:nvSpPr>
          <p:cNvPr id="27" name="Text 21"/>
          <p:cNvSpPr txBox="1"/>
          <p:nvPr/>
        </p:nvSpPr>
        <p:spPr>
          <a:xfrm>
            <a:off x="594360" y="4983480"/>
            <a:ext cx="333146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 the research paper for CHI, a top conference on people and computers</a:t>
            </a:r>
            <a:endParaRPr lang="en-US" sz="1200" dirty="0"/>
          </a:p>
        </p:txBody>
      </p:sp>
      <p:sp>
        <p:nvSpPr>
          <p:cNvPr id="28" name="Shape 22"/>
          <p:cNvSpPr/>
          <p:nvPr/>
        </p:nvSpPr>
        <p:spPr>
          <a:xfrm>
            <a:off x="4291584" y="4937760"/>
            <a:ext cx="3605784" cy="1280160"/>
          </a:xfrm>
          <a:prstGeom prst="rect">
            <a:avLst/>
          </a:prstGeom>
          <a:solidFill>
            <a:srgbClr val="FFFFFF"/>
          </a:solidFill>
          <a:ln w="15875">
            <a:solidFill>
              <a:srgbClr val="1B365D"/>
            </a:solidFill>
            <a:prstDash val="dash"/>
          </a:ln>
        </p:spPr>
      </p:sp>
      <p:sp>
        <p:nvSpPr>
          <p:cNvPr id="29" name="Text 23"/>
          <p:cNvSpPr txBox="1"/>
          <p:nvPr/>
        </p:nvSpPr>
        <p:spPr>
          <a:xfrm>
            <a:off x="4428744" y="4983480"/>
            <a:ext cx="333146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 lab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HypoTree to a robot lab so experiments can be split between the scientist and the robot</a:t>
            </a:r>
            <a:endParaRPr lang="en-US" sz="1200" dirty="0"/>
          </a:p>
        </p:txBody>
      </p:sp>
      <p:sp>
        <p:nvSpPr>
          <p:cNvPr id="30" name="Shape 24"/>
          <p:cNvSpPr/>
          <p:nvPr/>
        </p:nvSpPr>
        <p:spPr>
          <a:xfrm>
            <a:off x="8125968" y="4937760"/>
            <a:ext cx="3605784" cy="1280160"/>
          </a:xfrm>
          <a:prstGeom prst="rect">
            <a:avLst/>
          </a:prstGeom>
          <a:solidFill>
            <a:srgbClr val="FFFFFF"/>
          </a:solidFill>
          <a:ln w="15875">
            <a:solidFill>
              <a:srgbClr val="1B365D"/>
            </a:solidFill>
            <a:prstDash val="dash"/>
          </a:ln>
        </p:spPr>
      </p:sp>
      <p:sp>
        <p:nvSpPr>
          <p:cNvPr id="31" name="Text 25"/>
          <p:cNvSpPr txBox="1"/>
          <p:nvPr/>
        </p:nvSpPr>
        <p:spPr>
          <a:xfrm>
            <a:off x="8263128" y="4983480"/>
            <a:ext cx="333146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use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 scientists use it for months on real projects and see how their trees grow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HypoTree: Human-AI Co-Experiment for Hypothesis Validation</dc:title>
  <dc:subject>PptxGenJS Presentation</dc:subject>
  <dc:creator>Wonjin Kim</dc:creator>
  <cp:lastModifiedBy>Wonjin Kim</cp:lastModifiedBy>
  <cp:revision>1</cp:revision>
  <dcterms:created xsi:type="dcterms:W3CDTF">2026-10-01T12:04:10Z</dcterms:created>
  <dcterms:modified xsi:type="dcterms:W3CDTF">2026-10-01T12:04:10Z</dcterms:modified>
</cp:coreProperties>
</file>